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569" r:id="rId2"/>
    <p:sldId id="580" r:id="rId3"/>
    <p:sldId id="579" r:id="rId4"/>
    <p:sldId id="586" r:id="rId5"/>
    <p:sldId id="587" r:id="rId6"/>
    <p:sldId id="584" r:id="rId7"/>
    <p:sldId id="588" r:id="rId8"/>
    <p:sldId id="589" r:id="rId9"/>
    <p:sldId id="575" r:id="rId10"/>
    <p:sldId id="570" r:id="rId11"/>
    <p:sldId id="565" r:id="rId12"/>
    <p:sldId id="571" r:id="rId13"/>
    <p:sldId id="582" r:id="rId14"/>
    <p:sldId id="583" r:id="rId15"/>
    <p:sldId id="57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ie Frost" initials="JF" lastIdx="0" clrIdx="0">
    <p:extLst>
      <p:ext uri="{19B8F6BF-5375-455C-9EA6-DF929625EA0E}">
        <p15:presenceInfo xmlns:p15="http://schemas.microsoft.com/office/powerpoint/2012/main" userId="13ffd922e6d1d98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9C2844-7EB2-443A-AAAF-6FB9AB4CD79B}" v="18" dt="2026-06-26T04:31:08.7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90" autoAdjust="0"/>
    <p:restoredTop sz="88534" autoAdjust="0"/>
  </p:normalViewPr>
  <p:slideViewPr>
    <p:cSldViewPr>
      <p:cViewPr varScale="1">
        <p:scale>
          <a:sx n="94" d="100"/>
          <a:sy n="94" d="100"/>
        </p:scale>
        <p:origin x="57" y="102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63176A0-02FC-47D8-8D6B-77EA423298B5}"/>
    <pc:docChg chg="modSld">
      <pc:chgData name="Stewart Gale" userId="3647ddd2-6040-41ae-a96d-232c23482af8" providerId="ADAL" clId="{163176A0-02FC-47D8-8D6B-77EA423298B5}" dt="2026-06-26T04:31:08.769" v="17" actId="20577"/>
      <pc:docMkLst>
        <pc:docMk/>
      </pc:docMkLst>
      <pc:sldChg chg="modSp">
        <pc:chgData name="Stewart Gale" userId="3647ddd2-6040-41ae-a96d-232c23482af8" providerId="ADAL" clId="{163176A0-02FC-47D8-8D6B-77EA423298B5}" dt="2026-06-26T04:31:08.769" v="17" actId="20577"/>
        <pc:sldMkLst>
          <pc:docMk/>
          <pc:sldMk cId="535020220" sldId="584"/>
        </pc:sldMkLst>
        <pc:spChg chg="mod">
          <ac:chgData name="Stewart Gale" userId="3647ddd2-6040-41ae-a96d-232c23482af8" providerId="ADAL" clId="{163176A0-02FC-47D8-8D6B-77EA423298B5}" dt="2026-06-26T04:31:08.769" v="17" actId="20577"/>
          <ac:spMkLst>
            <pc:docMk/>
            <pc:sldMk cId="535020220" sldId="584"/>
            <ac:spMk id="27" creationId="{8F2D711B-9A4F-E7A8-9E9E-76EBD12560B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26/06/2026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1.png"/><Relationship Id="rId7" Type="http://schemas.openxmlformats.org/officeDocument/2006/relationships/image" Target="../media/image80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60.png"/><Relationship Id="rId4" Type="http://schemas.openxmlformats.org/officeDocument/2006/relationships/image" Target="../media/image50.png"/><Relationship Id="rId9" Type="http://schemas.openxmlformats.org/officeDocument/2006/relationships/image" Target="../media/image10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png"/><Relationship Id="rId13" Type="http://schemas.openxmlformats.org/officeDocument/2006/relationships/image" Target="../media/image23.png"/><Relationship Id="rId3" Type="http://schemas.openxmlformats.org/officeDocument/2006/relationships/image" Target="../media/image130.png"/><Relationship Id="rId7" Type="http://schemas.openxmlformats.org/officeDocument/2006/relationships/image" Target="../media/image170.png"/><Relationship Id="rId12" Type="http://schemas.openxmlformats.org/officeDocument/2006/relationships/image" Target="../media/image220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0.png"/><Relationship Id="rId11" Type="http://schemas.openxmlformats.org/officeDocument/2006/relationships/image" Target="../media/image210.png"/><Relationship Id="rId5" Type="http://schemas.openxmlformats.org/officeDocument/2006/relationships/image" Target="../media/image150.png"/><Relationship Id="rId10" Type="http://schemas.openxmlformats.org/officeDocument/2006/relationships/image" Target="../media/image200.png"/><Relationship Id="rId4" Type="http://schemas.openxmlformats.org/officeDocument/2006/relationships/image" Target="../media/image4.png"/><Relationship Id="rId9" Type="http://schemas.openxmlformats.org/officeDocument/2006/relationships/image" Target="../media/image190.png"/><Relationship Id="rId1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51384" y="212735"/>
            <a:ext cx="11233248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Application of Forces</a:t>
            </a:r>
          </a:p>
          <a:p>
            <a:pPr algn="ctr"/>
            <a:r>
              <a:rPr lang="en-GB" sz="9600" dirty="0"/>
              <a:t>Statics on Slopes</a:t>
            </a:r>
          </a:p>
          <a:p>
            <a:pPr algn="ctr"/>
            <a:endParaRPr lang="en-GB" sz="2800" dirty="0"/>
          </a:p>
          <a:p>
            <a:pPr algn="ctr"/>
            <a:r>
              <a:rPr lang="en-GB" sz="9600" dirty="0"/>
              <a:t>Chapter 7 </a:t>
            </a:r>
          </a:p>
          <a:p>
            <a:pPr algn="ctr"/>
            <a:r>
              <a:rPr lang="en-GB" sz="9600" dirty="0"/>
              <a:t>(Part 2 of 6)</a:t>
            </a:r>
          </a:p>
        </p:txBody>
      </p:sp>
    </p:spTree>
    <p:extLst>
      <p:ext uri="{BB962C8B-B14F-4D97-AF65-F5344CB8AC3E}">
        <p14:creationId xmlns:p14="http://schemas.microsoft.com/office/powerpoint/2010/main" val="41898766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017091E-9D4F-43A6-9670-991E8D526DF8}"/>
                  </a:ext>
                </a:extLst>
              </p:cNvPr>
              <p:cNvSpPr txBox="1"/>
              <p:nvPr/>
            </p:nvSpPr>
            <p:spPr>
              <a:xfrm>
                <a:off x="335359" y="238960"/>
                <a:ext cx="11593287" cy="17081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500" dirty="0"/>
                  <a:t>A box of mass 10kg rests in limiting equilibrium </a:t>
                </a:r>
              </a:p>
              <a:p>
                <a:r>
                  <a:rPr lang="en-GB" sz="3500" dirty="0"/>
                  <a:t>on a rough plane inclined at </a:t>
                </a:r>
                <a14:m>
                  <m:oMath xmlns:m="http://schemas.openxmlformats.org/officeDocument/2006/math">
                    <m:r>
                      <a:rPr lang="en-GB" sz="3500" i="1">
                        <a:latin typeface="Cambria Math" panose="02040503050406030204" pitchFamily="18" charset="0"/>
                      </a:rPr>
                      <m:t>20°</m:t>
                    </m:r>
                  </m:oMath>
                </a14:m>
                <a:r>
                  <a:rPr lang="en-GB" sz="3500" dirty="0"/>
                  <a:t> above the horizontal.</a:t>
                </a:r>
              </a:p>
              <a:p>
                <a:r>
                  <a:rPr lang="en-GB" sz="3500" dirty="0"/>
                  <a:t>Find the coefficient of friction between the box and the plane.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017091E-9D4F-43A6-9670-991E8D526D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59" y="238960"/>
                <a:ext cx="11593287" cy="1708160"/>
              </a:xfrm>
              <a:prstGeom prst="rect">
                <a:avLst/>
              </a:prstGeom>
              <a:blipFill>
                <a:blip r:embed="rId2"/>
                <a:stretch>
                  <a:fillRect t="-325" b="-681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37">
            <a:extLst>
              <a:ext uri="{FF2B5EF4-FFF2-40B4-BE49-F238E27FC236}">
                <a16:creationId xmlns:a16="http://schemas.microsoft.com/office/drawing/2014/main" id="{3AB3CBE8-E337-4647-BE48-D6644B6A12D5}"/>
              </a:ext>
            </a:extLst>
          </p:cNvPr>
          <p:cNvSpPr txBox="1"/>
          <p:nvPr/>
        </p:nvSpPr>
        <p:spPr>
          <a:xfrm>
            <a:off x="5159897" y="2420888"/>
            <a:ext cx="3024335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Resolve Perpendicular</a:t>
            </a:r>
            <a:endParaRPr lang="en-GB" sz="2400" b="1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352" y="2839593"/>
            <a:ext cx="4566611" cy="357025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10046486" y="4598494"/>
                <a:ext cx="1776897" cy="8510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  <m:func>
                            <m:funcPr>
                              <m:ctrlP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4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20°</m:t>
                              </m:r>
                            </m:e>
                          </m:func>
                        </m:num>
                        <m:den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  <m:func>
                            <m:funcPr>
                              <m:ctrlP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4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20°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6486" y="4598494"/>
                <a:ext cx="1776897" cy="85100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8881485" y="2433006"/>
                <a:ext cx="275190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=10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func>
                        <m:func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20°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1485" y="2433006"/>
                <a:ext cx="2751907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368363" y="2277787"/>
            <a:ext cx="2065679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Identify Forces</a:t>
            </a:r>
            <a:endParaRPr lang="en-GB" sz="24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8747169" y="3531785"/>
                <a:ext cx="2899383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=10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func>
                        <m:func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20°</m:t>
                          </m:r>
                        </m:e>
                      </m:func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7169" y="3531785"/>
                <a:ext cx="2899383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5168196" y="4503878"/>
            <a:ext cx="1935916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Simultaneous Equations </a:t>
            </a:r>
            <a:endParaRPr lang="en-GB" sz="24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7536160" y="4617329"/>
                <a:ext cx="2666567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sz="2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  <m:func>
                            <m:funcPr>
                              <m:ctrlP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4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20°</m:t>
                              </m:r>
                            </m:e>
                          </m:func>
                        </m:num>
                        <m:den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4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6160" y="4617329"/>
                <a:ext cx="2666567" cy="78380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9390509" y="5578628"/>
                <a:ext cx="196592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4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20°</m:t>
                          </m:r>
                        </m:e>
                      </m:func>
                    </m:oMath>
                  </m:oMathPara>
                </a14:m>
                <a:endParaRPr lang="en-GB" sz="24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0509" y="5578628"/>
                <a:ext cx="1965924" cy="461665"/>
              </a:xfrm>
              <a:prstGeom prst="rect">
                <a:avLst/>
              </a:prstGeom>
              <a:blipFill>
                <a:blip r:embed="rId8"/>
                <a:stretch>
                  <a:fillRect l="-619" b="-105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9390509" y="6144049"/>
                <a:ext cx="235134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𝝁</m:t>
                      </m:r>
                      <m:r>
                        <a:rPr lang="en-GB" sz="2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2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2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𝟑𝟔</m:t>
                      </m:r>
                      <m:r>
                        <a:rPr lang="en-GB" sz="2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GB" sz="2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2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𝒔𝒇</m:t>
                      </m:r>
                      <m:r>
                        <a:rPr lang="en-GB" sz="2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4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0509" y="6144049"/>
                <a:ext cx="2351349" cy="461665"/>
              </a:xfrm>
              <a:prstGeom prst="rect">
                <a:avLst/>
              </a:prstGeom>
              <a:blipFill>
                <a:blip r:embed="rId9"/>
                <a:stretch>
                  <a:fillRect l="-777" b="-171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A892C0BB-E7A1-A6AB-C939-B95B9F7C0507}"/>
              </a:ext>
            </a:extLst>
          </p:cNvPr>
          <p:cNvSpPr txBox="1"/>
          <p:nvPr/>
        </p:nvSpPr>
        <p:spPr>
          <a:xfrm>
            <a:off x="5159897" y="3501008"/>
            <a:ext cx="2232247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Resolve Parallel</a:t>
            </a:r>
            <a:endParaRPr lang="en-GB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667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8" grpId="0"/>
      <p:bldP spid="9" grpId="0"/>
      <p:bldP spid="5" grpId="0" animBg="1"/>
      <p:bldP spid="10" grpId="0"/>
      <p:bldP spid="13" grpId="0" animBg="1"/>
      <p:bldP spid="15" grpId="0"/>
      <p:bldP spid="16" grpId="0"/>
      <p:bldP spid="17" grpId="0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0E3E5E7-6C96-4DC4-806D-74A297279D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464" y="188640"/>
            <a:ext cx="9577064" cy="654368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847939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859793C-0914-113D-DD1E-56BEC7891AC6}"/>
              </a:ext>
            </a:extLst>
          </p:cNvPr>
          <p:cNvSpPr txBox="1"/>
          <p:nvPr/>
        </p:nvSpPr>
        <p:spPr>
          <a:xfrm>
            <a:off x="948889" y="3527105"/>
            <a:ext cx="3490927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Resolve Perpendicular</a:t>
            </a:r>
            <a:endParaRPr lang="en-GB" sz="28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96D9BC3C-EB70-33EE-6DE8-4B15509972BC}"/>
                  </a:ext>
                </a:extLst>
              </p:cNvPr>
              <p:cNvSpPr/>
              <p:nvPr/>
            </p:nvSpPr>
            <p:spPr>
              <a:xfrm>
                <a:off x="4846476" y="3501008"/>
                <a:ext cx="504772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𝑃𝑠𝑖𝑛</m:t>
                      </m:r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30°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func>
                        <m:funcPr>
                          <m:ctrlP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0°</m:t>
                          </m:r>
                          <m:r>
                            <a:rPr lang="en-GB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18</m:t>
                          </m:r>
                        </m:e>
                      </m:func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96D9BC3C-EB70-33EE-6DE8-4B15509972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6476" y="3501008"/>
                <a:ext cx="5047728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C5527E25-BAE5-66A6-6111-B36E2A7D858E}"/>
              </a:ext>
            </a:extLst>
          </p:cNvPr>
          <p:cNvSpPr txBox="1"/>
          <p:nvPr/>
        </p:nvSpPr>
        <p:spPr>
          <a:xfrm>
            <a:off x="1009965" y="4878237"/>
            <a:ext cx="2576636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Resolve Parallel</a:t>
            </a:r>
            <a:endParaRPr lang="en-GB" sz="28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D625036E-87E2-2D7C-65F4-318222586839}"/>
                  </a:ext>
                </a:extLst>
              </p:cNvPr>
              <p:cNvSpPr/>
              <p:nvPr/>
            </p:nvSpPr>
            <p:spPr>
              <a:xfrm>
                <a:off x="8328248" y="4014507"/>
                <a:ext cx="227844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𝟏𝟖</m:t>
                      </m:r>
                      <m:r>
                        <a:rPr lang="en-GB" sz="3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GB" sz="3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𝑵</m:t>
                      </m:r>
                    </m:oMath>
                  </m:oMathPara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D625036E-87E2-2D7C-65F4-3182225868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8248" y="4014507"/>
                <a:ext cx="2278444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78E1E12F-BC51-D8A1-0B50-68FEA0C0896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292" t="4532" r="35463" b="65861"/>
          <a:stretch/>
        </p:blipFill>
        <p:spPr>
          <a:xfrm>
            <a:off x="578531" y="390436"/>
            <a:ext cx="5308348" cy="2896591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B626DA4-924F-61C9-C43F-111FDD9328C3}"/>
              </a:ext>
            </a:extLst>
          </p:cNvPr>
          <p:cNvCxnSpPr>
            <a:cxnSpLocks/>
          </p:cNvCxnSpPr>
          <p:nvPr/>
        </p:nvCxnSpPr>
        <p:spPr>
          <a:xfrm flipH="1">
            <a:off x="2761048" y="2361442"/>
            <a:ext cx="734756" cy="343060"/>
          </a:xfrm>
          <a:prstGeom prst="straightConnector1">
            <a:avLst/>
          </a:prstGeom>
          <a:ln w="38100">
            <a:solidFill>
              <a:srgbClr val="0000FF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E8A4F1B-B3C1-D8F1-A140-A2350779F642}"/>
              </a:ext>
            </a:extLst>
          </p:cNvPr>
          <p:cNvCxnSpPr>
            <a:cxnSpLocks/>
          </p:cNvCxnSpPr>
          <p:nvPr/>
        </p:nvCxnSpPr>
        <p:spPr>
          <a:xfrm>
            <a:off x="1453769" y="1545857"/>
            <a:ext cx="349764" cy="771884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59A1EDD8-433D-AC33-6379-E6197BE91F2E}"/>
              </a:ext>
            </a:extLst>
          </p:cNvPr>
          <p:cNvCxnSpPr>
            <a:cxnSpLocks/>
          </p:cNvCxnSpPr>
          <p:nvPr/>
        </p:nvCxnSpPr>
        <p:spPr>
          <a:xfrm flipV="1">
            <a:off x="1885200" y="1717387"/>
            <a:ext cx="1061670" cy="484371"/>
          </a:xfrm>
          <a:prstGeom prst="straightConnector1">
            <a:avLst/>
          </a:prstGeom>
          <a:ln w="38100">
            <a:solidFill>
              <a:srgbClr val="0000FF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6F6EC934-1BDD-A883-2EAC-9088F499233A}"/>
              </a:ext>
            </a:extLst>
          </p:cNvPr>
          <p:cNvCxnSpPr>
            <a:cxnSpLocks/>
          </p:cNvCxnSpPr>
          <p:nvPr/>
        </p:nvCxnSpPr>
        <p:spPr>
          <a:xfrm flipH="1">
            <a:off x="3455310" y="1154409"/>
            <a:ext cx="698124" cy="335257"/>
          </a:xfrm>
          <a:prstGeom prst="straightConnector1">
            <a:avLst/>
          </a:prstGeom>
          <a:ln w="38100">
            <a:solidFill>
              <a:srgbClr val="0000FF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8EEDAB85-ED1B-FB76-86F7-1C97A2D967C8}"/>
              </a:ext>
            </a:extLst>
          </p:cNvPr>
          <p:cNvCxnSpPr>
            <a:cxnSpLocks/>
          </p:cNvCxnSpPr>
          <p:nvPr/>
        </p:nvCxnSpPr>
        <p:spPr>
          <a:xfrm flipH="1" flipV="1">
            <a:off x="2865203" y="682176"/>
            <a:ext cx="243734" cy="667609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18C99BB-B7CB-3E0B-E8BC-0793D80786D0}"/>
              </a:ext>
            </a:extLst>
          </p:cNvPr>
          <p:cNvCxnSpPr>
            <a:cxnSpLocks/>
          </p:cNvCxnSpPr>
          <p:nvPr/>
        </p:nvCxnSpPr>
        <p:spPr>
          <a:xfrm>
            <a:off x="3259045" y="1736555"/>
            <a:ext cx="236759" cy="614911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2FAC5D75-105C-4A4A-6E78-C876D017C199}"/>
                  </a:ext>
                </a:extLst>
              </p:cNvPr>
              <p:cNvSpPr txBox="1"/>
              <p:nvPr/>
            </p:nvSpPr>
            <p:spPr>
              <a:xfrm rot="20074011">
                <a:off x="407368" y="1984112"/>
                <a:ext cx="1369168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𝑃𝑠𝑖𝑛</m:t>
                      </m:r>
                      <m:r>
                        <a:rPr lang="en-GB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30°</m:t>
                      </m:r>
                    </m:oMath>
                  </m:oMathPara>
                </a14:m>
                <a:endParaRPr lang="en-GB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2FAC5D75-105C-4A4A-6E78-C876D017C1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074011">
                <a:off x="407368" y="1984112"/>
                <a:ext cx="1369168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F99844DA-33E0-7061-C1BC-3FABA917BA1F}"/>
                  </a:ext>
                </a:extLst>
              </p:cNvPr>
              <p:cNvSpPr txBox="1"/>
              <p:nvPr/>
            </p:nvSpPr>
            <p:spPr>
              <a:xfrm rot="20243045">
                <a:off x="3296770" y="1592623"/>
                <a:ext cx="1310985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m:rPr>
                          <m:sty m:val="p"/>
                        </m:rPr>
                        <a:rPr lang="en-GB" sz="20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  <m:r>
                        <m:rPr>
                          <m:sty m:val="p"/>
                        </m:rPr>
                        <a:rPr lang="en-GB" sz="20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os</m:t>
                      </m:r>
                      <m:r>
                        <a:rPr lang="en-GB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30°</m:t>
                      </m:r>
                    </m:oMath>
                  </m:oMathPara>
                </a14:m>
                <a:endParaRPr lang="en-GB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F99844DA-33E0-7061-C1BC-3FABA917BA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243045">
                <a:off x="3296770" y="1592623"/>
                <a:ext cx="1310985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734A708D-768E-45CB-183C-003CD3C9C1F9}"/>
                  </a:ext>
                </a:extLst>
              </p:cNvPr>
              <p:cNvSpPr txBox="1"/>
              <p:nvPr/>
            </p:nvSpPr>
            <p:spPr>
              <a:xfrm rot="20336170">
                <a:off x="2940588" y="437006"/>
                <a:ext cx="486108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18</m:t>
                      </m:r>
                    </m:oMath>
                  </m:oMathPara>
                </a14:m>
                <a:endParaRPr lang="en-GB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734A708D-768E-45CB-183C-003CD3C9C1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336170">
                <a:off x="2940588" y="437006"/>
                <a:ext cx="486108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F183FFF0-459B-1438-42F5-569F8F1F6CC8}"/>
                  </a:ext>
                </a:extLst>
              </p:cNvPr>
              <p:cNvSpPr txBox="1"/>
              <p:nvPr/>
            </p:nvSpPr>
            <p:spPr>
              <a:xfrm rot="20195810">
                <a:off x="1596356" y="1645734"/>
                <a:ext cx="141466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GB" sz="20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GB" sz="20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 30°</m:t>
                      </m:r>
                    </m:oMath>
                  </m:oMathPara>
                </a14:m>
                <a:endParaRPr lang="en-GB" sz="20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F183FFF0-459B-1438-42F5-569F8F1F6C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195810">
                <a:off x="1596356" y="1645734"/>
                <a:ext cx="1414667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6ADDE527-05C0-B75B-835F-9360E8BFFFA1}"/>
                  </a:ext>
                </a:extLst>
              </p:cNvPr>
              <p:cNvSpPr txBox="1"/>
              <p:nvPr/>
            </p:nvSpPr>
            <p:spPr>
              <a:xfrm rot="20399097">
                <a:off x="3804372" y="757836"/>
                <a:ext cx="679665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sz="20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GB" sz="20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6ADDE527-05C0-B75B-835F-9360E8BFFF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399097">
                <a:off x="3804372" y="757836"/>
                <a:ext cx="679665" cy="400110"/>
              </a:xfrm>
              <a:prstGeom prst="rect">
                <a:avLst/>
              </a:prstGeom>
              <a:blipFill>
                <a:blip r:embed="rId9"/>
                <a:stretch>
                  <a:fillRect b="-19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5466250F-44E3-8717-BEB2-45BE82991AA7}"/>
                  </a:ext>
                </a:extLst>
              </p:cNvPr>
              <p:cNvSpPr txBox="1"/>
              <p:nvPr/>
            </p:nvSpPr>
            <p:spPr>
              <a:xfrm rot="20195810">
                <a:off x="2914390" y="2332623"/>
                <a:ext cx="129327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000" b="0" dirty="0">
                    <a:solidFill>
                      <a:srgbClr val="0000FF"/>
                    </a:solidFill>
                  </a:rPr>
                  <a:t>10sin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0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30°</m:t>
                    </m:r>
                  </m:oMath>
                </a14:m>
                <a:endParaRPr lang="en-GB" sz="20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5466250F-44E3-8717-BEB2-45BE82991A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195810">
                <a:off x="2914390" y="2332623"/>
                <a:ext cx="1293277" cy="400110"/>
              </a:xfrm>
              <a:prstGeom prst="rect">
                <a:avLst/>
              </a:prstGeom>
              <a:blipFill>
                <a:blip r:embed="rId10"/>
                <a:stretch>
                  <a:fillRect l="-4955" b="-1379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FF5C3FA3-80ED-0755-FD78-81D85D31FAFA}"/>
                  </a:ext>
                </a:extLst>
              </p:cNvPr>
              <p:cNvSpPr/>
              <p:nvPr/>
            </p:nvSpPr>
            <p:spPr>
              <a:xfrm>
                <a:off x="4583832" y="4885112"/>
                <a:ext cx="515814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𝑃𝑐𝑜𝑠</m:t>
                      </m:r>
                      <m:r>
                        <a:rPr lang="en-GB" sz="3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 30°=10</m:t>
                      </m:r>
                      <m:func>
                        <m:func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 b="0" i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0°</m:t>
                          </m:r>
                          <m:r>
                            <a:rPr lang="en-GB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m:rPr>
                              <m:nor/>
                            </m:rPr>
                            <a:rPr lang="en-GB" sz="3200" dirty="0">
                              <a:solidFill>
                                <a:srgbClr val="0000FF"/>
                              </a:solidFill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en-GB" sz="20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FF5C3FA3-80ED-0755-FD78-81D85D31FA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3832" y="4885112"/>
                <a:ext cx="5158143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3AE583C8-EAE4-4F85-226B-07AFC84DE8EC}"/>
                  </a:ext>
                </a:extLst>
              </p:cNvPr>
              <p:cNvSpPr/>
              <p:nvPr/>
            </p:nvSpPr>
            <p:spPr>
              <a:xfrm>
                <a:off x="5945163" y="6057355"/>
                <a:ext cx="218168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𝟔𝟐𝟏</m:t>
                      </m:r>
                    </m:oMath>
                  </m:oMathPara>
                </a14:m>
                <a:endParaRPr lang="en-GB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3AE583C8-EAE4-4F85-226B-07AFC84DE8E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5163" y="6057355"/>
                <a:ext cx="2181687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576FB4D9-A912-4CA6-89FE-305EA23E663C}"/>
                  </a:ext>
                </a:extLst>
              </p:cNvPr>
              <p:cNvSpPr/>
              <p:nvPr/>
            </p:nvSpPr>
            <p:spPr>
              <a:xfrm>
                <a:off x="4092381" y="5476445"/>
                <a:ext cx="434792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18.7</m:t>
                      </m:r>
                      <m:r>
                        <a:rPr lang="en-GB" sz="3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GB" sz="3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 30°=</m:t>
                      </m:r>
                      <m:func>
                        <m:funcPr>
                          <m:ctrlPr>
                            <a:rPr lang="en-GB" sz="32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200" b="0" i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fName>
                        <m:e>
                          <m:r>
                            <a:rPr lang="en-GB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3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 18</m:t>
                          </m:r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  <m:r>
                            <m:rPr>
                              <m:nor/>
                            </m:rPr>
                            <a:rPr lang="en-GB" sz="3200" dirty="0">
                              <a:solidFill>
                                <a:srgbClr val="0000FF"/>
                              </a:solidFill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en-GB" sz="20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576FB4D9-A912-4CA6-89FE-305EA23E66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2381" y="5476445"/>
                <a:ext cx="4347922" cy="5847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9" name="Picture 48">
            <a:extLst>
              <a:ext uri="{FF2B5EF4-FFF2-40B4-BE49-F238E27FC236}">
                <a16:creationId xmlns:a16="http://schemas.microsoft.com/office/drawing/2014/main" id="{BBE2CDDD-3B2E-B1BE-2912-53B9ABB4849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86887" y="836968"/>
            <a:ext cx="5337863" cy="1818393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B1DB53E9-B9BC-7077-36A0-325F7445137B}"/>
              </a:ext>
            </a:extLst>
          </p:cNvPr>
          <p:cNvSpPr txBox="1"/>
          <p:nvPr/>
        </p:nvSpPr>
        <p:spPr>
          <a:xfrm>
            <a:off x="247742" y="3559035"/>
            <a:ext cx="434079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a)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352A177-37AA-6F6D-2A94-CAE445BA4BE2}"/>
              </a:ext>
            </a:extLst>
          </p:cNvPr>
          <p:cNvSpPr txBox="1"/>
          <p:nvPr/>
        </p:nvSpPr>
        <p:spPr>
          <a:xfrm>
            <a:off x="262336" y="4941394"/>
            <a:ext cx="434079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b)</a:t>
            </a:r>
          </a:p>
        </p:txBody>
      </p:sp>
    </p:spTree>
    <p:extLst>
      <p:ext uri="{BB962C8B-B14F-4D97-AF65-F5344CB8AC3E}">
        <p14:creationId xmlns:p14="http://schemas.microsoft.com/office/powerpoint/2010/main" val="1259598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10" grpId="0" animBg="1"/>
      <p:bldP spid="11" grpId="0"/>
      <p:bldP spid="32" grpId="0"/>
      <p:bldP spid="33" grpId="0"/>
      <p:bldP spid="34" grpId="0"/>
      <p:bldP spid="37" grpId="0"/>
      <p:bldP spid="39" grpId="0"/>
      <p:bldP spid="40" grpId="0"/>
      <p:bldP spid="41" grpId="0"/>
      <p:bldP spid="42" grpId="0"/>
      <p:bldP spid="4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FB969D4-19E8-FF75-762C-ADD04114CA7A}"/>
              </a:ext>
            </a:extLst>
          </p:cNvPr>
          <p:cNvSpPr txBox="1"/>
          <p:nvPr/>
        </p:nvSpPr>
        <p:spPr>
          <a:xfrm>
            <a:off x="767408" y="3994964"/>
            <a:ext cx="434079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c)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8E1E12F-BC51-D8A1-0B50-68FEA0C089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92" t="4532" r="35463" b="65861"/>
          <a:stretch/>
        </p:blipFill>
        <p:spPr>
          <a:xfrm>
            <a:off x="2999656" y="558958"/>
            <a:ext cx="6120680" cy="3244765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B626DA4-924F-61C9-C43F-111FDD9328C3}"/>
              </a:ext>
            </a:extLst>
          </p:cNvPr>
          <p:cNvCxnSpPr>
            <a:cxnSpLocks/>
          </p:cNvCxnSpPr>
          <p:nvPr/>
        </p:nvCxnSpPr>
        <p:spPr>
          <a:xfrm flipH="1">
            <a:off x="5516162" y="2766881"/>
            <a:ext cx="847195" cy="384296"/>
          </a:xfrm>
          <a:prstGeom prst="straightConnector1">
            <a:avLst/>
          </a:prstGeom>
          <a:ln w="38100">
            <a:solidFill>
              <a:srgbClr val="0000FF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6F6EC934-1BDD-A883-2EAC-9088F499233A}"/>
              </a:ext>
            </a:extLst>
          </p:cNvPr>
          <p:cNvCxnSpPr>
            <a:cxnSpLocks/>
          </p:cNvCxnSpPr>
          <p:nvPr/>
        </p:nvCxnSpPr>
        <p:spPr>
          <a:xfrm flipH="1">
            <a:off x="6316666" y="1414761"/>
            <a:ext cx="804958" cy="375555"/>
          </a:xfrm>
          <a:prstGeom prst="straightConnector1">
            <a:avLst/>
          </a:prstGeom>
          <a:ln w="38100">
            <a:solidFill>
              <a:srgbClr val="0000FF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8EEDAB85-ED1B-FB76-86F7-1C97A2D967C8}"/>
              </a:ext>
            </a:extLst>
          </p:cNvPr>
          <p:cNvCxnSpPr>
            <a:cxnSpLocks/>
          </p:cNvCxnSpPr>
          <p:nvPr/>
        </p:nvCxnSpPr>
        <p:spPr>
          <a:xfrm flipH="1" flipV="1">
            <a:off x="5636255" y="885765"/>
            <a:ext cx="281032" cy="747857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18C99BB-B7CB-3E0B-E8BC-0793D80786D0}"/>
              </a:ext>
            </a:extLst>
          </p:cNvPr>
          <p:cNvCxnSpPr>
            <a:cxnSpLocks/>
          </p:cNvCxnSpPr>
          <p:nvPr/>
        </p:nvCxnSpPr>
        <p:spPr>
          <a:xfrm>
            <a:off x="6090367" y="2066882"/>
            <a:ext cx="272990" cy="688824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F99844DA-33E0-7061-C1BC-3FABA917BA1F}"/>
                  </a:ext>
                </a:extLst>
              </p:cNvPr>
              <p:cNvSpPr txBox="1"/>
              <p:nvPr/>
            </p:nvSpPr>
            <p:spPr>
              <a:xfrm rot="20179060">
                <a:off x="6125113" y="1856100"/>
                <a:ext cx="151160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m:rPr>
                          <m:sty m:val="p"/>
                        </m:rPr>
                        <a:rPr lang="en-GB" sz="24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  <m:r>
                        <m:rPr>
                          <m:sty m:val="p"/>
                        </m:rP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os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30°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F99844DA-33E0-7061-C1BC-3FABA917BA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179060">
                <a:off x="6125113" y="1856100"/>
                <a:ext cx="1511603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6ADDE527-05C0-B75B-835F-9360E8BFFFA1}"/>
                  </a:ext>
                </a:extLst>
              </p:cNvPr>
              <p:cNvSpPr txBox="1"/>
              <p:nvPr/>
            </p:nvSpPr>
            <p:spPr>
              <a:xfrm rot="20131251">
                <a:off x="6810363" y="780740"/>
                <a:ext cx="142296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rgbClr val="0000FF"/>
                    </a:solidFill>
                  </a:rPr>
                  <a:t>0.621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endParaRPr lang="en-GB" sz="2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6ADDE527-05C0-B75B-835F-9360E8BFFF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131251">
                <a:off x="6810363" y="780740"/>
                <a:ext cx="1422969" cy="461665"/>
              </a:xfrm>
              <a:prstGeom prst="rect">
                <a:avLst/>
              </a:prstGeom>
              <a:blipFill>
                <a:blip r:embed="rId4"/>
                <a:stretch>
                  <a:fillRect l="-6531" b="-156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TextBox 39">
            <a:extLst>
              <a:ext uri="{FF2B5EF4-FFF2-40B4-BE49-F238E27FC236}">
                <a16:creationId xmlns:a16="http://schemas.microsoft.com/office/drawing/2014/main" id="{5466250F-44E3-8717-BEB2-45BE82991AA7}"/>
              </a:ext>
            </a:extLst>
          </p:cNvPr>
          <p:cNvSpPr txBox="1"/>
          <p:nvPr/>
        </p:nvSpPr>
        <p:spPr>
          <a:xfrm rot="20097256">
            <a:off x="5823271" y="2849120"/>
            <a:ext cx="698894" cy="523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rgbClr val="0000FF"/>
                </a:solidFill>
              </a:rPr>
              <a:t>5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FFE048B-09BF-0210-7F68-7D9BF0FF1410}"/>
              </a:ext>
            </a:extLst>
          </p:cNvPr>
          <p:cNvSpPr/>
          <p:nvPr/>
        </p:nvSpPr>
        <p:spPr>
          <a:xfrm rot="20570539">
            <a:off x="3843554" y="1037948"/>
            <a:ext cx="1694958" cy="11913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9727CFF-D19E-8B10-90E6-4E3502641865}"/>
                  </a:ext>
                </a:extLst>
              </p:cNvPr>
              <p:cNvSpPr txBox="1"/>
              <p:nvPr/>
            </p:nvSpPr>
            <p:spPr>
              <a:xfrm rot="20258131">
                <a:off x="5626608" y="372340"/>
                <a:ext cx="151160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m:rPr>
                          <m:sty m:val="p"/>
                        </m:rPr>
                        <a:rPr lang="en-GB" sz="24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  <m:r>
                        <m:rPr>
                          <m:sty m:val="p"/>
                        </m:rP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os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30°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9727CFF-D19E-8B10-90E6-4E35026418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258131">
                <a:off x="5626608" y="372340"/>
                <a:ext cx="1511603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CCFCF043-6658-CB49-2440-D7702304CE4A}"/>
              </a:ext>
            </a:extLst>
          </p:cNvPr>
          <p:cNvSpPr txBox="1"/>
          <p:nvPr/>
        </p:nvSpPr>
        <p:spPr>
          <a:xfrm>
            <a:off x="1595443" y="3928505"/>
            <a:ext cx="2576636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Resolve Parallel</a:t>
            </a:r>
            <a:endParaRPr lang="en-GB" sz="28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01AD598D-6D44-6374-3A04-5F3E7E7B90B5}"/>
                  </a:ext>
                </a:extLst>
              </p:cNvPr>
              <p:cNvSpPr/>
              <p:nvPr/>
            </p:nvSpPr>
            <p:spPr>
              <a:xfrm>
                <a:off x="4655840" y="3818105"/>
                <a:ext cx="3220562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3600" dirty="0"/>
                  <a:t>Down</a:t>
                </a:r>
                <a:r>
                  <a:rPr lang="en-GB" sz="3600" dirty="0">
                    <a:solidFill>
                      <a:schemeClr val="tx1"/>
                    </a:solidFill>
                  </a:rPr>
                  <a:t> slope </a:t>
                </a:r>
                <a14:m>
                  <m:oMath xmlns:m="http://schemas.openxmlformats.org/officeDocument/2006/math">
                    <m:r>
                      <a:rPr lang="en-GB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600" b="0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01AD598D-6D44-6374-3A04-5F3E7E7B90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840" y="3818105"/>
                <a:ext cx="3220562" cy="646331"/>
              </a:xfrm>
              <a:prstGeom prst="rect">
                <a:avLst/>
              </a:prstGeom>
              <a:blipFill>
                <a:blip r:embed="rId6"/>
                <a:stretch>
                  <a:fillRect l="-5871" t="-14151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1768FF94-2C6D-711E-6891-B400A1BBFC99}"/>
                  </a:ext>
                </a:extLst>
              </p:cNvPr>
              <p:cNvSpPr/>
              <p:nvPr/>
            </p:nvSpPr>
            <p:spPr>
              <a:xfrm>
                <a:off x="4655840" y="4531597"/>
                <a:ext cx="703115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3600" dirty="0"/>
                  <a:t>Up</a:t>
                </a:r>
                <a:r>
                  <a:rPr lang="en-GB" sz="3600" dirty="0">
                    <a:solidFill>
                      <a:schemeClr val="tx1"/>
                    </a:solidFill>
                  </a:rPr>
                  <a:t> slope </a:t>
                </a:r>
                <a14:m>
                  <m:oMath xmlns:m="http://schemas.openxmlformats.org/officeDocument/2006/math">
                    <m:r>
                      <a:rPr lang="en-GB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=0.621</m:t>
                    </m:r>
                    <m:d>
                      <m:dPr>
                        <m:ctrlPr>
                          <a:rPr lang="en-GB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m:rPr>
                            <m:sty m:val="p"/>
                          </m:rPr>
                          <a:rPr lang="en-GB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cos</m:t>
                        </m:r>
                        <m:r>
                          <a:rPr lang="en-GB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30</m:t>
                        </m:r>
                      </m:e>
                    </m:d>
                    <m:r>
                      <a:rPr lang="en-GB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600" b="0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5.37</m:t>
                    </m:r>
                  </m:oMath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1768FF94-2C6D-711E-6891-B400A1BBFC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840" y="4531597"/>
                <a:ext cx="7031156" cy="646331"/>
              </a:xfrm>
              <a:prstGeom prst="rect">
                <a:avLst/>
              </a:prstGeom>
              <a:blipFill>
                <a:blip r:embed="rId7"/>
                <a:stretch>
                  <a:fillRect l="-2689" t="-14151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6F7DF90-D4A4-E040-7A89-19AC5A9C7820}"/>
                  </a:ext>
                </a:extLst>
              </p:cNvPr>
              <p:cNvSpPr txBox="1"/>
              <p:nvPr/>
            </p:nvSpPr>
            <p:spPr>
              <a:xfrm>
                <a:off x="6888088" y="5262130"/>
                <a:ext cx="266429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5.37</m:t>
                      </m:r>
                      <m:r>
                        <a:rPr kumimoji="0" lang="en-GB" sz="4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&gt;</m:t>
                      </m:r>
                      <m:r>
                        <a:rPr kumimoji="0" lang="en-GB" sz="4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5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6F7DF90-D4A4-E040-7A89-19AC5A9C78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8088" y="5262130"/>
                <a:ext cx="2664296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8D8DDDC3-1C56-6961-E965-AC8F24D74BB7}"/>
              </a:ext>
            </a:extLst>
          </p:cNvPr>
          <p:cNvSpPr txBox="1"/>
          <p:nvPr/>
        </p:nvSpPr>
        <p:spPr>
          <a:xfrm>
            <a:off x="6179546" y="5970016"/>
            <a:ext cx="41100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Does not slide down.</a:t>
            </a:r>
          </a:p>
        </p:txBody>
      </p:sp>
    </p:spTree>
    <p:extLst>
      <p:ext uri="{BB962C8B-B14F-4D97-AF65-F5344CB8AC3E}">
        <p14:creationId xmlns:p14="http://schemas.microsoft.com/office/powerpoint/2010/main" val="4068681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40" grpId="0"/>
      <p:bldP spid="6" grpId="0"/>
      <p:bldP spid="7" grpId="0" animBg="1"/>
      <p:bldP spid="9" grpId="0"/>
      <p:bldP spid="12" grpId="0"/>
      <p:bldP spid="15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DCDECBE-8969-4732-B283-6534755B43EC}"/>
                  </a:ext>
                </a:extLst>
              </p:cNvPr>
              <p:cNvSpPr txBox="1"/>
              <p:nvPr/>
            </p:nvSpPr>
            <p:spPr>
              <a:xfrm>
                <a:off x="479375" y="285967"/>
                <a:ext cx="11233249" cy="95410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The diagram shows a particle in equilibrium on an inclined plane under the forces shown. Find the magnitude of the force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800" dirty="0"/>
                  <a:t> and the size of the angle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GB" sz="2800" dirty="0"/>
                  <a:t>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DCDECBE-8969-4732-B283-6534755B43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5" y="285967"/>
                <a:ext cx="11233249" cy="954107"/>
              </a:xfrm>
              <a:prstGeom prst="rect">
                <a:avLst/>
              </a:prstGeom>
              <a:blipFill>
                <a:blip r:embed="rId2"/>
                <a:stretch>
                  <a:fillRect b="-888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r="7814"/>
          <a:stretch/>
        </p:blipFill>
        <p:spPr>
          <a:xfrm>
            <a:off x="263352" y="1628800"/>
            <a:ext cx="6136135" cy="454772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6896289" y="2379595"/>
                <a:ext cx="425572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func>
                        <m:func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func>
                        <m:funcPr>
                          <m:ctrlPr>
                            <a:rPr lang="en-GB" sz="32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30°</m:t>
                          </m:r>
                        </m:e>
                      </m:func>
                    </m:oMath>
                  </m:oMathPara>
                </a14:m>
                <a:endParaRPr lang="en-GB" sz="32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6289" y="2379595"/>
                <a:ext cx="4255726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6904962" y="4181662"/>
                <a:ext cx="4168263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func>
                        <m:funcPr>
                          <m:ctrlPr>
                            <a:rPr lang="en-GB" sz="3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func>
                        <m:funcPr>
                          <m:ctrlPr>
                            <a:rPr lang="en-GB" sz="3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30°</m:t>
                          </m:r>
                        </m:e>
                      </m:func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4962" y="4181662"/>
                <a:ext cx="4168263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3AB3CBE8-E337-4647-BE48-D6644B6A12D5}"/>
              </a:ext>
            </a:extLst>
          </p:cNvPr>
          <p:cNvSpPr txBox="1"/>
          <p:nvPr/>
        </p:nvSpPr>
        <p:spPr>
          <a:xfrm>
            <a:off x="6960096" y="1628800"/>
            <a:ext cx="2573878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Resolve Parallel</a:t>
            </a:r>
            <a:endParaRPr lang="en-GB" sz="2800" b="1" dirty="0">
              <a:solidFill>
                <a:schemeClr val="bg1"/>
              </a:solidFill>
            </a:endParaRP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B3F51FE6-F041-B3CD-FDCA-6428C8950F3D}"/>
              </a:ext>
            </a:extLst>
          </p:cNvPr>
          <p:cNvCxnSpPr>
            <a:cxnSpLocks/>
          </p:cNvCxnSpPr>
          <p:nvPr/>
        </p:nvCxnSpPr>
        <p:spPr>
          <a:xfrm flipH="1">
            <a:off x="2351584" y="3717032"/>
            <a:ext cx="1440160" cy="648497"/>
          </a:xfrm>
          <a:prstGeom prst="straightConnector1">
            <a:avLst/>
          </a:prstGeom>
          <a:ln w="57150">
            <a:solidFill>
              <a:srgbClr val="0000FF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21D30E4D-CCD8-3EB5-0885-C42BF2CE2DD0}"/>
              </a:ext>
            </a:extLst>
          </p:cNvPr>
          <p:cNvCxnSpPr>
            <a:cxnSpLocks/>
          </p:cNvCxnSpPr>
          <p:nvPr/>
        </p:nvCxnSpPr>
        <p:spPr>
          <a:xfrm flipV="1">
            <a:off x="4151784" y="2988568"/>
            <a:ext cx="1224136" cy="584448"/>
          </a:xfrm>
          <a:prstGeom prst="straightConnector1">
            <a:avLst/>
          </a:prstGeom>
          <a:ln w="57150">
            <a:solidFill>
              <a:srgbClr val="0000FF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71AEBF1-EB3D-8425-5DCB-05659152A813}"/>
              </a:ext>
            </a:extLst>
          </p:cNvPr>
          <p:cNvCxnSpPr>
            <a:cxnSpLocks/>
          </p:cNvCxnSpPr>
          <p:nvPr/>
        </p:nvCxnSpPr>
        <p:spPr>
          <a:xfrm flipH="1">
            <a:off x="4043772" y="5373216"/>
            <a:ext cx="720080" cy="330976"/>
          </a:xfrm>
          <a:prstGeom prst="straightConnector1">
            <a:avLst/>
          </a:prstGeom>
          <a:ln w="57150">
            <a:solidFill>
              <a:srgbClr val="0000FF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8C07E6C-A0FA-CC97-80A8-2E0A6E86338E}"/>
              </a:ext>
            </a:extLst>
          </p:cNvPr>
          <p:cNvCxnSpPr>
            <a:cxnSpLocks/>
          </p:cNvCxnSpPr>
          <p:nvPr/>
        </p:nvCxnSpPr>
        <p:spPr>
          <a:xfrm flipH="1" flipV="1">
            <a:off x="5015880" y="2060848"/>
            <a:ext cx="432048" cy="864096"/>
          </a:xfrm>
          <a:prstGeom prst="straightConnector1">
            <a:avLst/>
          </a:prstGeom>
          <a:ln w="571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4107F65-30B2-EBBD-C8FC-21E80C32EE09}"/>
              </a:ext>
            </a:extLst>
          </p:cNvPr>
          <p:cNvCxnSpPr>
            <a:cxnSpLocks/>
          </p:cNvCxnSpPr>
          <p:nvPr/>
        </p:nvCxnSpPr>
        <p:spPr>
          <a:xfrm flipH="1" flipV="1">
            <a:off x="3303143" y="2348880"/>
            <a:ext cx="488601" cy="1088754"/>
          </a:xfrm>
          <a:prstGeom prst="straightConnector1">
            <a:avLst/>
          </a:prstGeom>
          <a:ln w="571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C9B527B-E38C-83F6-07C6-DCC15225A03E}"/>
              </a:ext>
            </a:extLst>
          </p:cNvPr>
          <p:cNvCxnSpPr>
            <a:cxnSpLocks/>
          </p:cNvCxnSpPr>
          <p:nvPr/>
        </p:nvCxnSpPr>
        <p:spPr>
          <a:xfrm>
            <a:off x="4043772" y="3804104"/>
            <a:ext cx="720080" cy="1647452"/>
          </a:xfrm>
          <a:prstGeom prst="straightConnector1">
            <a:avLst/>
          </a:prstGeom>
          <a:ln w="571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217F7416-0417-7219-1146-07014430C166}"/>
              </a:ext>
            </a:extLst>
          </p:cNvPr>
          <p:cNvSpPr txBox="1"/>
          <p:nvPr/>
        </p:nvSpPr>
        <p:spPr>
          <a:xfrm>
            <a:off x="6925142" y="3311406"/>
            <a:ext cx="3563345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Resolve Perpendicular</a:t>
            </a:r>
            <a:endParaRPr lang="en-GB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23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8" grpId="0"/>
      <p:bldP spid="14" grpId="0" animBg="1"/>
      <p:bldP spid="2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DCDECBE-8969-4732-B283-6534755B43EC}"/>
                  </a:ext>
                </a:extLst>
              </p:cNvPr>
              <p:cNvSpPr txBox="1"/>
              <p:nvPr/>
            </p:nvSpPr>
            <p:spPr>
              <a:xfrm>
                <a:off x="479375" y="285967"/>
                <a:ext cx="11233249" cy="95410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The diagram shows a particle in equilibrium on an inclined plane under the forces shown. Find the magnitude of the force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800" dirty="0"/>
                  <a:t> and the size of the angle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GB" sz="2800" dirty="0"/>
                  <a:t>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DCDECBE-8969-4732-B283-6534755B43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5" y="285967"/>
                <a:ext cx="11233249" cy="954107"/>
              </a:xfrm>
              <a:prstGeom prst="rect">
                <a:avLst/>
              </a:prstGeom>
              <a:blipFill>
                <a:blip r:embed="rId2"/>
                <a:stretch>
                  <a:fillRect b="-888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4353607" y="1559687"/>
                <a:ext cx="3884252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func>
                        <m:funcPr>
                          <m:ctrlPr>
                            <a:rPr lang="en-GB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en-GB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GB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8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func>
                        <m:funcPr>
                          <m:ctrlPr>
                            <a:rPr lang="en-GB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30°</m:t>
                          </m:r>
                        </m:e>
                      </m:func>
                    </m:oMath>
                  </m:oMathPara>
                </a14:m>
                <a:endParaRPr lang="en-GB" sz="2800" i="1" dirty="0">
                  <a:solidFill>
                    <a:srgbClr val="0000FF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3607" y="1559687"/>
                <a:ext cx="3884252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3911976" y="2103847"/>
                <a:ext cx="3671384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func>
                        <m:funcPr>
                          <m:ctrlP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en-GB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func>
                        <m:funcPr>
                          <m:ctrlP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30°</m:t>
                          </m:r>
                        </m:e>
                      </m:func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1976" y="2103847"/>
                <a:ext cx="3671384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48C42D2-B91D-42FA-B1BF-9ECB602B39BD}"/>
                  </a:ext>
                </a:extLst>
              </p:cNvPr>
              <p:cNvSpPr txBox="1"/>
              <p:nvPr/>
            </p:nvSpPr>
            <p:spPr>
              <a:xfrm>
                <a:off x="8616280" y="5940504"/>
                <a:ext cx="3096344" cy="5848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𝑷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3200" b="1">
                          <a:latin typeface="Cambria Math" panose="02040503050406030204" pitchFamily="18" charset="0"/>
                        </a:rPr>
                        <m:t>𝐬𝐟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br>
                  <a:rPr lang="en-GB" sz="3200" dirty="0"/>
                </a:br>
                <a:endParaRPr lang="en-GB" sz="32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48C42D2-B91D-42FA-B1BF-9ECB602B39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6280" y="5940504"/>
                <a:ext cx="3096344" cy="58484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DE32402-3991-5E31-9547-397D88C07652}"/>
                  </a:ext>
                </a:extLst>
              </p:cNvPr>
              <p:cNvSpPr txBox="1"/>
              <p:nvPr/>
            </p:nvSpPr>
            <p:spPr>
              <a:xfrm>
                <a:off x="3215680" y="2745983"/>
                <a:ext cx="609689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Divide the two equations so you get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kumimoji="0" lang="en-GB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kumimoji="0" lang="en-GB" sz="24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tan</m:t>
                        </m:r>
                      </m:fName>
                      <m:e>
                        <m:r>
                          <a:rPr kumimoji="0" lang="en-GB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𝛼</m:t>
                        </m:r>
                      </m:e>
                    </m:func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. 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DE32402-3991-5E31-9547-397D88C076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80" y="2745983"/>
                <a:ext cx="6096896" cy="461665"/>
              </a:xfrm>
              <a:prstGeom prst="rect">
                <a:avLst/>
              </a:prstGeom>
              <a:blipFill>
                <a:blip r:embed="rId6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BEFD010-64A8-41EA-7D56-72C52625342B}"/>
                  </a:ext>
                </a:extLst>
              </p:cNvPr>
              <p:cNvSpPr txBox="1"/>
              <p:nvPr/>
            </p:nvSpPr>
            <p:spPr>
              <a:xfrm>
                <a:off x="4128000" y="3411848"/>
                <a:ext cx="4060288" cy="9177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kumimoji="0" lang="en-GB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28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P</m:t>
                              </m:r>
                              <m:r>
                                <a:rPr kumimoji="0" lang="en-GB" sz="28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kumimoji="0" lang="en-GB" sz="28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sin</m:t>
                              </m:r>
                            </m:fName>
                            <m:e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𝛼</m:t>
                              </m:r>
                            </m:e>
                          </m:func>
                        </m:num>
                        <m:den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𝑃</m:t>
                          </m:r>
                          <m:func>
                            <m:funcPr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28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cos</m:t>
                              </m:r>
                            </m:fName>
                            <m:e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𝛼</m:t>
                              </m:r>
                            </m:e>
                          </m:func>
                        </m:den>
                      </m:f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5</m:t>
                          </m:r>
                          <m:func>
                            <m:funcPr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28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cos</m:t>
                              </m:r>
                            </m:fName>
                            <m:e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30°</m:t>
                              </m:r>
                            </m:e>
                          </m:func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−2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8+5</m:t>
                          </m:r>
                          <m:func>
                            <m:funcPr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28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sin</m:t>
                              </m:r>
                            </m:fName>
                            <m:e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30°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BEFD010-64A8-41EA-7D56-72C5262534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8000" y="3411848"/>
                <a:ext cx="4060288" cy="91775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56235E1-890F-C97F-E2D8-912DD8CBAB9E}"/>
                  </a:ext>
                </a:extLst>
              </p:cNvPr>
              <p:cNvSpPr txBox="1"/>
              <p:nvPr/>
            </p:nvSpPr>
            <p:spPr>
              <a:xfrm>
                <a:off x="4458832" y="4665319"/>
                <a:ext cx="3610592" cy="9177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tan</m:t>
                          </m:r>
                        </m:fName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𝛼</m:t>
                          </m:r>
                        </m:e>
                      </m:func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5</m:t>
                          </m:r>
                          <m:func>
                            <m:funcPr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28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cos</m:t>
                              </m:r>
                            </m:fName>
                            <m:e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30°</m:t>
                              </m:r>
                            </m:e>
                          </m:func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−2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8+5</m:t>
                          </m:r>
                          <m:func>
                            <m:funcPr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28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sin</m:t>
                              </m:r>
                            </m:fName>
                            <m:e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30°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56235E1-890F-C97F-E2D8-912DD8CBAB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8832" y="4665319"/>
                <a:ext cx="3610592" cy="91775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E4BDA90-4BBC-5C63-F5DF-1F4C5A394AFE}"/>
                  </a:ext>
                </a:extLst>
              </p:cNvPr>
              <p:cNvSpPr txBox="1"/>
              <p:nvPr/>
            </p:nvSpPr>
            <p:spPr>
              <a:xfrm>
                <a:off x="5015880" y="5914335"/>
                <a:ext cx="312418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𝜶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𝟏𝟐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𝟓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 (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  <m:r>
                        <a:rPr kumimoji="0" lang="en-GB" sz="3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𝐬𝐟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</m:oMath>
                  </m:oMathPara>
                </a14:m>
                <a:endPara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E4BDA90-4BBC-5C63-F5DF-1F4C5A394A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5880" y="5914335"/>
                <a:ext cx="3124184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415EC352-618E-E04E-474C-EE5A14639811}"/>
              </a:ext>
            </a:extLst>
          </p:cNvPr>
          <p:cNvSpPr txBox="1"/>
          <p:nvPr/>
        </p:nvSpPr>
        <p:spPr>
          <a:xfrm>
            <a:off x="634544" y="1587676"/>
            <a:ext cx="2232248" cy="95410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Simultaneous Equations </a:t>
            </a:r>
            <a:endParaRPr lang="en-GB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812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8" grpId="0"/>
      <p:bldP spid="12" grpId="0"/>
      <p:bldP spid="8" grpId="0"/>
      <p:bldP spid="15" grpId="0"/>
      <p:bldP spid="17" grpId="0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>
            <a:extLst>
              <a:ext uri="{FF2B5EF4-FFF2-40B4-BE49-F238E27FC236}">
                <a16:creationId xmlns:a16="http://schemas.microsoft.com/office/drawing/2014/main" id="{00E41A0F-7D46-715B-73C7-04D4A9B64DEC}"/>
              </a:ext>
            </a:extLst>
          </p:cNvPr>
          <p:cNvSpPr txBox="1"/>
          <p:nvPr/>
        </p:nvSpPr>
        <p:spPr>
          <a:xfrm>
            <a:off x="2207568" y="548680"/>
            <a:ext cx="7632848" cy="132343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0" b="1" dirty="0">
                <a:latin typeface="+mj-lt"/>
              </a:rPr>
              <a:t>Statics on Slopes</a:t>
            </a:r>
            <a:endParaRPr lang="en-GB" sz="8000" b="1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AB3CBE8-E337-4647-BE48-D6644B6A12D5}"/>
              </a:ext>
            </a:extLst>
          </p:cNvPr>
          <p:cNvSpPr txBox="1"/>
          <p:nvPr/>
        </p:nvSpPr>
        <p:spPr>
          <a:xfrm>
            <a:off x="623392" y="2420888"/>
            <a:ext cx="110892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If a particle is </a:t>
            </a:r>
            <a:r>
              <a:rPr lang="en-GB" sz="7200" b="1" dirty="0"/>
              <a:t>static, </a:t>
            </a:r>
          </a:p>
          <a:p>
            <a:pPr algn="ctr"/>
            <a:r>
              <a:rPr lang="en-GB" sz="7200" dirty="0"/>
              <a:t>opposite</a:t>
            </a:r>
            <a:r>
              <a:rPr lang="en-GB" sz="7200" b="1" dirty="0"/>
              <a:t> </a:t>
            </a:r>
            <a:r>
              <a:rPr lang="en-GB" sz="7200" dirty="0"/>
              <a:t>forces</a:t>
            </a:r>
            <a:r>
              <a:rPr lang="en-GB" sz="7200" b="1" dirty="0"/>
              <a:t> </a:t>
            </a:r>
            <a:r>
              <a:rPr lang="en-GB" sz="7200" dirty="0"/>
              <a:t>will be equal.</a:t>
            </a:r>
          </a:p>
        </p:txBody>
      </p:sp>
    </p:spTree>
    <p:extLst>
      <p:ext uri="{BB962C8B-B14F-4D97-AF65-F5344CB8AC3E}">
        <p14:creationId xmlns:p14="http://schemas.microsoft.com/office/powerpoint/2010/main" val="1441227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3552" y="1498656"/>
            <a:ext cx="6539331" cy="51125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9DDD43A-F23B-9DC3-CEDC-7ED82686FA98}"/>
              </a:ext>
            </a:extLst>
          </p:cNvPr>
          <p:cNvSpPr txBox="1"/>
          <p:nvPr/>
        </p:nvSpPr>
        <p:spPr>
          <a:xfrm>
            <a:off x="3575720" y="52106"/>
            <a:ext cx="842493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Write an equation for the forces </a:t>
            </a:r>
            <a:r>
              <a:rPr lang="en-GB" sz="4400" b="1" dirty="0">
                <a:solidFill>
                  <a:srgbClr val="0070C0"/>
                </a:solidFill>
              </a:rPr>
              <a:t>parallel</a:t>
            </a:r>
            <a:r>
              <a:rPr lang="en-GB" sz="4400" dirty="0"/>
              <a:t> to the slope?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35BD91A-B95E-67DF-0607-8970C3F4D6BA}"/>
                  </a:ext>
                </a:extLst>
              </p:cNvPr>
              <p:cNvSpPr txBox="1"/>
              <p:nvPr/>
            </p:nvSpPr>
            <p:spPr>
              <a:xfrm>
                <a:off x="6744072" y="1579329"/>
                <a:ext cx="4968552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𝝁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𝒔𝒊𝒏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𝟐𝟎</m:t>
                      </m:r>
                    </m:oMath>
                  </m:oMathPara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35BD91A-B95E-67DF-0607-8970C3F4D6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4072" y="1579329"/>
                <a:ext cx="4968552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A49C5376-5088-9F05-A246-5F9219AD712E}"/>
              </a:ext>
            </a:extLst>
          </p:cNvPr>
          <p:cNvSpPr txBox="1"/>
          <p:nvPr/>
        </p:nvSpPr>
        <p:spPr>
          <a:xfrm>
            <a:off x="263352" y="294598"/>
            <a:ext cx="3111363" cy="70788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schemeClr val="bg1"/>
                </a:solidFill>
              </a:rPr>
              <a:t>Static Particle </a:t>
            </a:r>
          </a:p>
        </p:txBody>
      </p:sp>
    </p:spTree>
    <p:extLst>
      <p:ext uri="{BB962C8B-B14F-4D97-AF65-F5344CB8AC3E}">
        <p14:creationId xmlns:p14="http://schemas.microsoft.com/office/powerpoint/2010/main" val="1308110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FCB25-CBB0-6BD9-876B-7F50FA98F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2817B1C-4A85-08F7-F57B-0DC4EB0B32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3552" y="1498656"/>
            <a:ext cx="6539331" cy="51125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05497AA-F259-8F1A-FFFA-94C01B20ADEB}"/>
              </a:ext>
            </a:extLst>
          </p:cNvPr>
          <p:cNvSpPr txBox="1"/>
          <p:nvPr/>
        </p:nvSpPr>
        <p:spPr>
          <a:xfrm>
            <a:off x="3575720" y="52106"/>
            <a:ext cx="842493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Write an equation for the forces </a:t>
            </a:r>
            <a:r>
              <a:rPr lang="en-GB" sz="4400" b="1" dirty="0">
                <a:solidFill>
                  <a:srgbClr val="00B050"/>
                </a:solidFill>
              </a:rPr>
              <a:t>perpendicular</a:t>
            </a:r>
            <a:r>
              <a:rPr lang="en-GB" sz="4400" dirty="0"/>
              <a:t> to the slope?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90C9F4C-4031-2A2A-9115-37560828CB08}"/>
                  </a:ext>
                </a:extLst>
              </p:cNvPr>
              <p:cNvSpPr txBox="1"/>
              <p:nvPr/>
            </p:nvSpPr>
            <p:spPr>
              <a:xfrm>
                <a:off x="7032104" y="1579329"/>
                <a:ext cx="4824536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𝟐𝟎</m:t>
                      </m:r>
                    </m:oMath>
                  </m:oMathPara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90C9F4C-4031-2A2A-9115-37560828CB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104" y="1579329"/>
                <a:ext cx="4824536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AA7607D4-0CD6-2CA7-B869-F67514D72C83}"/>
              </a:ext>
            </a:extLst>
          </p:cNvPr>
          <p:cNvSpPr txBox="1"/>
          <p:nvPr/>
        </p:nvSpPr>
        <p:spPr>
          <a:xfrm>
            <a:off x="263352" y="294598"/>
            <a:ext cx="3111363" cy="70788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schemeClr val="bg1"/>
                </a:solidFill>
              </a:rPr>
              <a:t>Static Particle </a:t>
            </a:r>
          </a:p>
        </p:txBody>
      </p:sp>
    </p:spTree>
    <p:extLst>
      <p:ext uri="{BB962C8B-B14F-4D97-AF65-F5344CB8AC3E}">
        <p14:creationId xmlns:p14="http://schemas.microsoft.com/office/powerpoint/2010/main" val="4201042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9BBF1D-9389-336B-5C47-25573C0747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F39AEAF-05E7-01DC-AD5F-CD079E7CD4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92" t="4532" r="39896" b="69212"/>
          <a:stretch>
            <a:fillRect/>
          </a:stretch>
        </p:blipFill>
        <p:spPr>
          <a:xfrm>
            <a:off x="911424" y="2246746"/>
            <a:ext cx="8280920" cy="4278598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17D5487-939C-FD90-EEC8-BB78D7C815D8}"/>
              </a:ext>
            </a:extLst>
          </p:cNvPr>
          <p:cNvCxnSpPr>
            <a:cxnSpLocks/>
          </p:cNvCxnSpPr>
          <p:nvPr/>
        </p:nvCxnSpPr>
        <p:spPr>
          <a:xfrm flipH="1">
            <a:off x="4668654" y="5529636"/>
            <a:ext cx="1264892" cy="571398"/>
          </a:xfrm>
          <a:prstGeom prst="straightConnector1">
            <a:avLst/>
          </a:prstGeom>
          <a:ln w="38100">
            <a:solidFill>
              <a:srgbClr val="0000FF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6E902C9-BC9B-A3C3-E92B-E4116590CEBA}"/>
              </a:ext>
            </a:extLst>
          </p:cNvPr>
          <p:cNvCxnSpPr>
            <a:cxnSpLocks/>
          </p:cNvCxnSpPr>
          <p:nvPr/>
        </p:nvCxnSpPr>
        <p:spPr>
          <a:xfrm>
            <a:off x="2418157" y="4171205"/>
            <a:ext cx="602123" cy="1285643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E648E7F-0922-A273-BC26-83ADA3F5168D}"/>
              </a:ext>
            </a:extLst>
          </p:cNvPr>
          <p:cNvCxnSpPr>
            <a:cxnSpLocks/>
          </p:cNvCxnSpPr>
          <p:nvPr/>
        </p:nvCxnSpPr>
        <p:spPr>
          <a:xfrm flipV="1">
            <a:off x="3160871" y="4456904"/>
            <a:ext cx="1827678" cy="806764"/>
          </a:xfrm>
          <a:prstGeom prst="straightConnector1">
            <a:avLst/>
          </a:prstGeom>
          <a:ln w="38100">
            <a:solidFill>
              <a:srgbClr val="0000FF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F2B1109-0F82-B878-2BD3-195AF8756402}"/>
              </a:ext>
            </a:extLst>
          </p:cNvPr>
          <p:cNvCxnSpPr>
            <a:cxnSpLocks/>
          </p:cNvCxnSpPr>
          <p:nvPr/>
        </p:nvCxnSpPr>
        <p:spPr>
          <a:xfrm flipH="1">
            <a:off x="5863835" y="3519213"/>
            <a:ext cx="1201829" cy="558401"/>
          </a:xfrm>
          <a:prstGeom prst="straightConnector1">
            <a:avLst/>
          </a:prstGeom>
          <a:ln w="38100">
            <a:solidFill>
              <a:srgbClr val="0000FF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7C14E2B-1F6A-408B-3D7C-D3E49A26FE2E}"/>
              </a:ext>
            </a:extLst>
          </p:cNvPr>
          <p:cNvCxnSpPr>
            <a:cxnSpLocks/>
          </p:cNvCxnSpPr>
          <p:nvPr/>
        </p:nvCxnSpPr>
        <p:spPr>
          <a:xfrm flipH="1" flipV="1">
            <a:off x="4847958" y="2732666"/>
            <a:ext cx="419591" cy="1111964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E82C4C4-8874-ED4A-F4EA-881D2752CBA6}"/>
              </a:ext>
            </a:extLst>
          </p:cNvPr>
          <p:cNvCxnSpPr>
            <a:cxnSpLocks/>
          </p:cNvCxnSpPr>
          <p:nvPr/>
        </p:nvCxnSpPr>
        <p:spPr>
          <a:xfrm>
            <a:off x="5525962" y="4488830"/>
            <a:ext cx="407584" cy="1024190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D78A33D-DE55-C63D-183F-EE8E2AE9E0EE}"/>
                  </a:ext>
                </a:extLst>
              </p:cNvPr>
              <p:cNvSpPr txBox="1"/>
              <p:nvPr/>
            </p:nvSpPr>
            <p:spPr>
              <a:xfrm rot="20074011">
                <a:off x="616764" y="4941984"/>
                <a:ext cx="2357040" cy="5847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𝑃𝑠𝑖𝑛</m:t>
                      </m:r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30°</m:t>
                      </m:r>
                    </m:oMath>
                  </m:oMathPara>
                </a14:m>
                <a:endParaRPr lang="en-GB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D78A33D-DE55-C63D-183F-EE8E2AE9E0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074011">
                <a:off x="616764" y="4941984"/>
                <a:ext cx="2357040" cy="58477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BEBB5E1-A48D-AFD3-8DD4-1993A112AA19}"/>
                  </a:ext>
                </a:extLst>
              </p:cNvPr>
              <p:cNvSpPr txBox="1"/>
              <p:nvPr/>
            </p:nvSpPr>
            <p:spPr>
              <a:xfrm rot="20243045">
                <a:off x="5590906" y="4289923"/>
                <a:ext cx="2256877" cy="5847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m:rPr>
                          <m:sty m:val="p"/>
                        </m:rPr>
                        <a:rPr lang="en-GB" sz="32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gcos</m:t>
                      </m:r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30°</m:t>
                      </m:r>
                    </m:oMath>
                  </m:oMathPara>
                </a14:m>
                <a:endParaRPr lang="en-GB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BEBB5E1-A48D-AFD3-8DD4-1993A112AA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243045">
                <a:off x="5590906" y="4289923"/>
                <a:ext cx="2256877" cy="5847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A057FF2-3ED7-3A1A-1D9E-85372D39DF72}"/>
                  </a:ext>
                </a:extLst>
              </p:cNvPr>
              <p:cNvSpPr txBox="1"/>
              <p:nvPr/>
            </p:nvSpPr>
            <p:spPr>
              <a:xfrm rot="20336170">
                <a:off x="4977735" y="2365136"/>
                <a:ext cx="836841" cy="5847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18</m:t>
                      </m:r>
                    </m:oMath>
                  </m:oMathPara>
                </a14:m>
                <a:endParaRPr lang="en-GB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A057FF2-3ED7-3A1A-1D9E-85372D39DF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336170">
                <a:off x="4977735" y="2365136"/>
                <a:ext cx="836841" cy="5847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2A8DCE3-8ADA-3AD1-00C3-A03BBB2DA0E3}"/>
                  </a:ext>
                </a:extLst>
              </p:cNvPr>
              <p:cNvSpPr txBox="1"/>
              <p:nvPr/>
            </p:nvSpPr>
            <p:spPr>
              <a:xfrm rot="20195810">
                <a:off x="2663622" y="4378384"/>
                <a:ext cx="2435367" cy="5847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GB" sz="3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GB" sz="3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 30°</m:t>
                      </m:r>
                    </m:oMath>
                  </m:oMathPara>
                </a14:m>
                <a:endParaRPr lang="en-GB" sz="3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2A8DCE3-8ADA-3AD1-00C3-A03BBB2DA0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195810">
                <a:off x="2663622" y="4378384"/>
                <a:ext cx="2435367" cy="58477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0BED5E0-0D0A-307C-8FD6-AB940EFAB17F}"/>
                  </a:ext>
                </a:extLst>
              </p:cNvPr>
              <p:cNvSpPr txBox="1"/>
              <p:nvPr/>
            </p:nvSpPr>
            <p:spPr>
              <a:xfrm rot="20399097">
                <a:off x="6464750" y="2899509"/>
                <a:ext cx="1170052" cy="5847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sz="32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GB" sz="3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0BED5E0-0D0A-307C-8FD6-AB940EFAB1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399097">
                <a:off x="6464750" y="2899509"/>
                <a:ext cx="1170052" cy="58477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ED9717D-9145-6006-4C1B-DA2EA7B00C15}"/>
                  </a:ext>
                </a:extLst>
              </p:cNvPr>
              <p:cNvSpPr txBox="1"/>
              <p:nvPr/>
            </p:nvSpPr>
            <p:spPr>
              <a:xfrm rot="20195810">
                <a:off x="4932634" y="5522461"/>
                <a:ext cx="2226393" cy="5847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3200" b="0" dirty="0">
                    <a:solidFill>
                      <a:srgbClr val="0000FF"/>
                    </a:solidFill>
                  </a:rPr>
                  <a:t>10</a:t>
                </a:r>
                <a:r>
                  <a:rPr lang="en-GB" sz="3200" dirty="0">
                    <a:solidFill>
                      <a:srgbClr val="0000FF"/>
                    </a:solidFill>
                  </a:rPr>
                  <a:t>g</a:t>
                </a:r>
                <a:r>
                  <a:rPr lang="en-GB" sz="3200" b="0" dirty="0">
                    <a:solidFill>
                      <a:srgbClr val="0000FF"/>
                    </a:solidFill>
                  </a:rPr>
                  <a:t>sin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32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30°</m:t>
                    </m:r>
                  </m:oMath>
                </a14:m>
                <a:endParaRPr lang="en-GB" sz="3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ED9717D-9145-6006-4C1B-DA2EA7B00C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195810">
                <a:off x="4932634" y="5522461"/>
                <a:ext cx="2226393" cy="584776"/>
              </a:xfrm>
              <a:prstGeom prst="rect">
                <a:avLst/>
              </a:prstGeom>
              <a:blipFill>
                <a:blip r:embed="rId8"/>
                <a:stretch>
                  <a:fillRect l="-7487" b="-170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8EEA84D3-1C18-60A7-DB66-00D42C70C0F1}"/>
              </a:ext>
            </a:extLst>
          </p:cNvPr>
          <p:cNvSpPr txBox="1"/>
          <p:nvPr/>
        </p:nvSpPr>
        <p:spPr>
          <a:xfrm>
            <a:off x="3575720" y="52106"/>
            <a:ext cx="842493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Write an equation for the forces </a:t>
            </a:r>
            <a:r>
              <a:rPr lang="en-GB" sz="4400" b="1" dirty="0">
                <a:solidFill>
                  <a:srgbClr val="0070C0"/>
                </a:solidFill>
              </a:rPr>
              <a:t>parallel</a:t>
            </a:r>
            <a:r>
              <a:rPr lang="en-GB" sz="4400" dirty="0"/>
              <a:t> to the slope?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93F6C68-6FD9-22ED-2EED-D609ADC103E5}"/>
                  </a:ext>
                </a:extLst>
              </p:cNvPr>
              <p:cNvSpPr txBox="1"/>
              <p:nvPr/>
            </p:nvSpPr>
            <p:spPr>
              <a:xfrm>
                <a:off x="3737290" y="1461423"/>
                <a:ext cx="7831318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𝑷𝒄𝒐𝒔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𝟑𝟎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sz="4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𝒔𝒊𝒏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𝟑𝟎</m:t>
                      </m:r>
                    </m:oMath>
                  </m:oMathPara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93F6C68-6FD9-22ED-2EED-D609ADC103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7290" y="1461423"/>
                <a:ext cx="7831318" cy="83099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CAB586B5-E4FD-C704-28AB-635636D285E2}"/>
              </a:ext>
            </a:extLst>
          </p:cNvPr>
          <p:cNvSpPr txBox="1"/>
          <p:nvPr/>
        </p:nvSpPr>
        <p:spPr>
          <a:xfrm>
            <a:off x="263352" y="294598"/>
            <a:ext cx="3111363" cy="70788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schemeClr val="bg1"/>
                </a:solidFill>
              </a:rPr>
              <a:t>Static Particle </a:t>
            </a:r>
          </a:p>
        </p:txBody>
      </p:sp>
    </p:spTree>
    <p:extLst>
      <p:ext uri="{BB962C8B-B14F-4D97-AF65-F5344CB8AC3E}">
        <p14:creationId xmlns:p14="http://schemas.microsoft.com/office/powerpoint/2010/main" val="3665484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C19742-924B-3894-C2D2-3B3B8892BF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C66600A-E672-D0CA-B1F6-CCD957B6F4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92" t="4532" r="39896" b="69212"/>
          <a:stretch>
            <a:fillRect/>
          </a:stretch>
        </p:blipFill>
        <p:spPr>
          <a:xfrm>
            <a:off x="767409" y="2132856"/>
            <a:ext cx="8280920" cy="4278598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61E203F-A53B-19FA-25FA-829F4F306A50}"/>
              </a:ext>
            </a:extLst>
          </p:cNvPr>
          <p:cNvCxnSpPr>
            <a:cxnSpLocks/>
          </p:cNvCxnSpPr>
          <p:nvPr/>
        </p:nvCxnSpPr>
        <p:spPr>
          <a:xfrm flipH="1">
            <a:off x="4524639" y="5415746"/>
            <a:ext cx="1264892" cy="571398"/>
          </a:xfrm>
          <a:prstGeom prst="straightConnector1">
            <a:avLst/>
          </a:prstGeom>
          <a:ln w="38100">
            <a:solidFill>
              <a:srgbClr val="0000FF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0904F4E-C52F-E69C-89AB-FCB5C5664362}"/>
              </a:ext>
            </a:extLst>
          </p:cNvPr>
          <p:cNvCxnSpPr>
            <a:cxnSpLocks/>
          </p:cNvCxnSpPr>
          <p:nvPr/>
        </p:nvCxnSpPr>
        <p:spPr>
          <a:xfrm>
            <a:off x="2274142" y="4057315"/>
            <a:ext cx="602123" cy="1285643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D015BA6-DEE9-F0C3-E2B4-C35A1A520B49}"/>
              </a:ext>
            </a:extLst>
          </p:cNvPr>
          <p:cNvCxnSpPr>
            <a:cxnSpLocks/>
          </p:cNvCxnSpPr>
          <p:nvPr/>
        </p:nvCxnSpPr>
        <p:spPr>
          <a:xfrm flipV="1">
            <a:off x="3016856" y="4343014"/>
            <a:ext cx="1827678" cy="806764"/>
          </a:xfrm>
          <a:prstGeom prst="straightConnector1">
            <a:avLst/>
          </a:prstGeom>
          <a:ln w="38100">
            <a:solidFill>
              <a:srgbClr val="0000FF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D915736-853C-A1C0-E0C7-EC81464BEA66}"/>
              </a:ext>
            </a:extLst>
          </p:cNvPr>
          <p:cNvCxnSpPr>
            <a:cxnSpLocks/>
          </p:cNvCxnSpPr>
          <p:nvPr/>
        </p:nvCxnSpPr>
        <p:spPr>
          <a:xfrm flipH="1">
            <a:off x="5719820" y="3405323"/>
            <a:ext cx="1201829" cy="558401"/>
          </a:xfrm>
          <a:prstGeom prst="straightConnector1">
            <a:avLst/>
          </a:prstGeom>
          <a:ln w="38100">
            <a:solidFill>
              <a:srgbClr val="0000FF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B7BF3E0-530A-D491-91EE-594B949A64CB}"/>
              </a:ext>
            </a:extLst>
          </p:cNvPr>
          <p:cNvCxnSpPr>
            <a:cxnSpLocks/>
          </p:cNvCxnSpPr>
          <p:nvPr/>
        </p:nvCxnSpPr>
        <p:spPr>
          <a:xfrm flipH="1" flipV="1">
            <a:off x="4703943" y="2618776"/>
            <a:ext cx="419591" cy="1111964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34F9F60-3426-8C3C-E34C-8710B91CAEEC}"/>
              </a:ext>
            </a:extLst>
          </p:cNvPr>
          <p:cNvCxnSpPr>
            <a:cxnSpLocks/>
          </p:cNvCxnSpPr>
          <p:nvPr/>
        </p:nvCxnSpPr>
        <p:spPr>
          <a:xfrm>
            <a:off x="5381947" y="4374940"/>
            <a:ext cx="407584" cy="1024190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8C7EC87-222A-B023-B634-8C32D15C6FE2}"/>
                  </a:ext>
                </a:extLst>
              </p:cNvPr>
              <p:cNvSpPr txBox="1"/>
              <p:nvPr/>
            </p:nvSpPr>
            <p:spPr>
              <a:xfrm rot="20074011">
                <a:off x="472749" y="4828094"/>
                <a:ext cx="2357040" cy="5847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𝑃𝑠𝑖𝑛</m:t>
                      </m:r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30°</m:t>
                      </m:r>
                    </m:oMath>
                  </m:oMathPara>
                </a14:m>
                <a:endParaRPr lang="en-GB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8C7EC87-222A-B023-B634-8C32D15C6F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074011">
                <a:off x="472749" y="4828094"/>
                <a:ext cx="2357040" cy="58477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151E278-8CCB-697B-3885-6CFC950EB14E}"/>
                  </a:ext>
                </a:extLst>
              </p:cNvPr>
              <p:cNvSpPr txBox="1"/>
              <p:nvPr/>
            </p:nvSpPr>
            <p:spPr>
              <a:xfrm rot="20243045">
                <a:off x="5446891" y="4176033"/>
                <a:ext cx="2256877" cy="5847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m:rPr>
                          <m:sty m:val="p"/>
                        </m:rPr>
                        <a:rPr lang="en-GB" sz="32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gcos</m:t>
                      </m:r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30°</m:t>
                      </m:r>
                    </m:oMath>
                  </m:oMathPara>
                </a14:m>
                <a:endParaRPr lang="en-GB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151E278-8CCB-697B-3885-6CFC950EB1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243045">
                <a:off x="5446891" y="4176033"/>
                <a:ext cx="2256877" cy="5847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BA01A1B-1E5D-1B87-2498-4E4C5A1B1146}"/>
                  </a:ext>
                </a:extLst>
              </p:cNvPr>
              <p:cNvSpPr txBox="1"/>
              <p:nvPr/>
            </p:nvSpPr>
            <p:spPr>
              <a:xfrm rot="20336170">
                <a:off x="4833720" y="2251246"/>
                <a:ext cx="836841" cy="5847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18</m:t>
                      </m:r>
                    </m:oMath>
                  </m:oMathPara>
                </a14:m>
                <a:endParaRPr lang="en-GB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BA01A1B-1E5D-1B87-2498-4E4C5A1B11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336170">
                <a:off x="4833720" y="2251246"/>
                <a:ext cx="836841" cy="5847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63BE5D8-0ABE-808A-F739-A234C3100034}"/>
                  </a:ext>
                </a:extLst>
              </p:cNvPr>
              <p:cNvSpPr txBox="1"/>
              <p:nvPr/>
            </p:nvSpPr>
            <p:spPr>
              <a:xfrm rot="20195810">
                <a:off x="2519607" y="4264494"/>
                <a:ext cx="2435367" cy="5847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GB" sz="3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GB" sz="3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 30°</m:t>
                      </m:r>
                    </m:oMath>
                  </m:oMathPara>
                </a14:m>
                <a:endParaRPr lang="en-GB" sz="3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63BE5D8-0ABE-808A-F739-A234C31000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195810">
                <a:off x="2519607" y="4264494"/>
                <a:ext cx="2435367" cy="58477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1E3212D-E27E-5C7A-440C-BF56C8B5E9E6}"/>
                  </a:ext>
                </a:extLst>
              </p:cNvPr>
              <p:cNvSpPr txBox="1"/>
              <p:nvPr/>
            </p:nvSpPr>
            <p:spPr>
              <a:xfrm rot="20399097">
                <a:off x="6320735" y="2785619"/>
                <a:ext cx="1170052" cy="5847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sz="32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GB" sz="3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1E3212D-E27E-5C7A-440C-BF56C8B5E9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399097">
                <a:off x="6320735" y="2785619"/>
                <a:ext cx="1170052" cy="58477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C4FAF58-C795-58C2-E3FD-EF0FEEBFCA32}"/>
                  </a:ext>
                </a:extLst>
              </p:cNvPr>
              <p:cNvSpPr txBox="1"/>
              <p:nvPr/>
            </p:nvSpPr>
            <p:spPr>
              <a:xfrm rot="20195810">
                <a:off x="4788619" y="5408571"/>
                <a:ext cx="2226393" cy="5847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3200" b="0" dirty="0">
                    <a:solidFill>
                      <a:srgbClr val="0000FF"/>
                    </a:solidFill>
                  </a:rPr>
                  <a:t>10</a:t>
                </a:r>
                <a:r>
                  <a:rPr lang="en-GB" sz="3200" dirty="0">
                    <a:solidFill>
                      <a:srgbClr val="0000FF"/>
                    </a:solidFill>
                  </a:rPr>
                  <a:t>g</a:t>
                </a:r>
                <a:r>
                  <a:rPr lang="en-GB" sz="3200" b="0" dirty="0">
                    <a:solidFill>
                      <a:srgbClr val="0000FF"/>
                    </a:solidFill>
                  </a:rPr>
                  <a:t>sin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32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30°</m:t>
                    </m:r>
                  </m:oMath>
                </a14:m>
                <a:endParaRPr lang="en-GB" sz="3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C4FAF58-C795-58C2-E3FD-EF0FEEBFCA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195810">
                <a:off x="4788619" y="5408571"/>
                <a:ext cx="2226393" cy="584776"/>
              </a:xfrm>
              <a:prstGeom prst="rect">
                <a:avLst/>
              </a:prstGeom>
              <a:blipFill>
                <a:blip r:embed="rId8"/>
                <a:stretch>
                  <a:fillRect l="-7487" b="-170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3DAE4029-8A8D-AF70-1BF9-9F5FE38C8734}"/>
              </a:ext>
            </a:extLst>
          </p:cNvPr>
          <p:cNvSpPr txBox="1"/>
          <p:nvPr/>
        </p:nvSpPr>
        <p:spPr>
          <a:xfrm>
            <a:off x="3575720" y="52106"/>
            <a:ext cx="842493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Write an equation for the forces </a:t>
            </a:r>
            <a:r>
              <a:rPr lang="en-GB" sz="4400" b="1" dirty="0">
                <a:solidFill>
                  <a:srgbClr val="00B050"/>
                </a:solidFill>
              </a:rPr>
              <a:t>perpendicular</a:t>
            </a:r>
            <a:r>
              <a:rPr lang="en-GB" sz="4400" dirty="0"/>
              <a:t> to the slope?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F2D711B-9A4F-E7A8-9E9E-76EBD12560B9}"/>
                  </a:ext>
                </a:extLst>
              </p:cNvPr>
              <p:cNvSpPr txBox="1"/>
              <p:nvPr/>
            </p:nvSpPr>
            <p:spPr>
              <a:xfrm>
                <a:off x="3737290" y="1461423"/>
                <a:ext cx="8064896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𝟏𝟖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𝟑𝟎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𝑷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𝒔𝒊𝒏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𝟑𝟎</m:t>
                      </m:r>
                    </m:oMath>
                  </m:oMathPara>
                </a14:m>
                <a:endParaRPr lang="en-GB" sz="2000" b="1" dirty="0"/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F2D711B-9A4F-E7A8-9E9E-76EBD12560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7290" y="1461423"/>
                <a:ext cx="8064896" cy="83099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FCCF16BF-AFC0-E886-F508-F952B5CEA12B}"/>
              </a:ext>
            </a:extLst>
          </p:cNvPr>
          <p:cNvSpPr txBox="1"/>
          <p:nvPr/>
        </p:nvSpPr>
        <p:spPr>
          <a:xfrm>
            <a:off x="263352" y="294598"/>
            <a:ext cx="3111363" cy="70788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schemeClr val="bg1"/>
                </a:solidFill>
              </a:rPr>
              <a:t>Static Particle </a:t>
            </a:r>
          </a:p>
        </p:txBody>
      </p:sp>
    </p:spTree>
    <p:extLst>
      <p:ext uri="{BB962C8B-B14F-4D97-AF65-F5344CB8AC3E}">
        <p14:creationId xmlns:p14="http://schemas.microsoft.com/office/powerpoint/2010/main" val="535020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E4B0D-E6C7-BD3A-53B3-0BD41FECA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19FFE2BA-5BFF-4A29-CA83-40004D29D5B1}"/>
              </a:ext>
            </a:extLst>
          </p:cNvPr>
          <p:cNvSpPr txBox="1"/>
          <p:nvPr/>
        </p:nvSpPr>
        <p:spPr>
          <a:xfrm>
            <a:off x="3575720" y="52106"/>
            <a:ext cx="842493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Write an equation for the forces </a:t>
            </a:r>
            <a:r>
              <a:rPr lang="en-GB" sz="4400" b="1" dirty="0">
                <a:solidFill>
                  <a:srgbClr val="0070C0"/>
                </a:solidFill>
              </a:rPr>
              <a:t>parallel</a:t>
            </a:r>
            <a:r>
              <a:rPr lang="en-GB" sz="4400" dirty="0"/>
              <a:t> to the slope?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710BAE1-D3F5-0C1F-5B2A-642EF170D09A}"/>
                  </a:ext>
                </a:extLst>
              </p:cNvPr>
              <p:cNvSpPr txBox="1"/>
              <p:nvPr/>
            </p:nvSpPr>
            <p:spPr>
              <a:xfrm>
                <a:off x="4871864" y="1434656"/>
                <a:ext cx="6480720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𝒔𝒊𝒏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𝟑𝟎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𝑷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⍺</m:t>
                      </m:r>
                    </m:oMath>
                  </m:oMathPara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710BAE1-D3F5-0C1F-5B2A-642EF170D0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1864" y="1434656"/>
                <a:ext cx="6480720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D884FB28-D6D7-CF1F-1A04-CEEF4326C838}"/>
              </a:ext>
            </a:extLst>
          </p:cNvPr>
          <p:cNvSpPr txBox="1"/>
          <p:nvPr/>
        </p:nvSpPr>
        <p:spPr>
          <a:xfrm>
            <a:off x="263352" y="294598"/>
            <a:ext cx="3111363" cy="70788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schemeClr val="bg1"/>
                </a:solidFill>
              </a:rPr>
              <a:t>Static Particle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CA6F993-B622-F5E7-E6A1-DAAE29B915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814"/>
          <a:stretch/>
        </p:blipFill>
        <p:spPr>
          <a:xfrm>
            <a:off x="1760065" y="2265653"/>
            <a:ext cx="6136135" cy="4547723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0121D695-9706-181D-501F-15955469289E}"/>
              </a:ext>
            </a:extLst>
          </p:cNvPr>
          <p:cNvCxnSpPr>
            <a:cxnSpLocks/>
          </p:cNvCxnSpPr>
          <p:nvPr/>
        </p:nvCxnSpPr>
        <p:spPr>
          <a:xfrm flipH="1">
            <a:off x="3848297" y="4353885"/>
            <a:ext cx="1440160" cy="648497"/>
          </a:xfrm>
          <a:prstGeom prst="straightConnector1">
            <a:avLst/>
          </a:prstGeom>
          <a:ln w="57150">
            <a:solidFill>
              <a:srgbClr val="0000FF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F5FDCEE-7297-40EC-ADB3-27F4A31ABDB7}"/>
              </a:ext>
            </a:extLst>
          </p:cNvPr>
          <p:cNvCxnSpPr>
            <a:cxnSpLocks/>
          </p:cNvCxnSpPr>
          <p:nvPr/>
        </p:nvCxnSpPr>
        <p:spPr>
          <a:xfrm flipV="1">
            <a:off x="5648497" y="3625421"/>
            <a:ext cx="1224136" cy="584448"/>
          </a:xfrm>
          <a:prstGeom prst="straightConnector1">
            <a:avLst/>
          </a:prstGeom>
          <a:ln w="57150">
            <a:solidFill>
              <a:srgbClr val="0000FF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CE068FC-247F-6E1D-B895-12645476A526}"/>
              </a:ext>
            </a:extLst>
          </p:cNvPr>
          <p:cNvCxnSpPr>
            <a:cxnSpLocks/>
          </p:cNvCxnSpPr>
          <p:nvPr/>
        </p:nvCxnSpPr>
        <p:spPr>
          <a:xfrm flipH="1">
            <a:off x="5540485" y="6010069"/>
            <a:ext cx="720080" cy="330976"/>
          </a:xfrm>
          <a:prstGeom prst="straightConnector1">
            <a:avLst/>
          </a:prstGeom>
          <a:ln w="57150">
            <a:solidFill>
              <a:srgbClr val="0000FF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0221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A2FE7-6CE3-8D30-BA34-D2CF2445A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2DA7B2FB-FECB-6376-5498-9613F87CFCEC}"/>
              </a:ext>
            </a:extLst>
          </p:cNvPr>
          <p:cNvSpPr txBox="1"/>
          <p:nvPr/>
        </p:nvSpPr>
        <p:spPr>
          <a:xfrm>
            <a:off x="3575720" y="52106"/>
            <a:ext cx="842493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Write an equation for the forces </a:t>
            </a:r>
            <a:r>
              <a:rPr lang="en-GB" sz="4400" b="1" dirty="0">
                <a:solidFill>
                  <a:srgbClr val="00B050"/>
                </a:solidFill>
              </a:rPr>
              <a:t>perpendicular</a:t>
            </a:r>
            <a:r>
              <a:rPr lang="en-GB" sz="4400" dirty="0"/>
              <a:t> to the slope?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CCFA042-65E7-B138-7A0D-99DC52B48C30}"/>
                  </a:ext>
                </a:extLst>
              </p:cNvPr>
              <p:cNvSpPr txBox="1"/>
              <p:nvPr/>
            </p:nvSpPr>
            <p:spPr>
              <a:xfrm>
                <a:off x="5009300" y="1454927"/>
                <a:ext cx="6480720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𝑷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𝒔𝒊𝒏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⍺=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𝟑𝟎</m:t>
                      </m:r>
                    </m:oMath>
                  </m:oMathPara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CCFA042-65E7-B138-7A0D-99DC52B48C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9300" y="1454927"/>
                <a:ext cx="6480720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62D9656D-EF2E-868B-BF8F-7791C177A1FF}"/>
              </a:ext>
            </a:extLst>
          </p:cNvPr>
          <p:cNvSpPr txBox="1"/>
          <p:nvPr/>
        </p:nvSpPr>
        <p:spPr>
          <a:xfrm>
            <a:off x="263352" y="294598"/>
            <a:ext cx="3111363" cy="70788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schemeClr val="bg1"/>
                </a:solidFill>
              </a:rPr>
              <a:t>Static Particle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5A6F14-CAE0-F5B2-DA66-E070AB2E0C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814"/>
          <a:stretch/>
        </p:blipFill>
        <p:spPr>
          <a:xfrm>
            <a:off x="1760065" y="2265653"/>
            <a:ext cx="6136135" cy="4547723"/>
          </a:xfrm>
          <a:prstGeom prst="rect">
            <a:avLst/>
          </a:prstGeom>
        </p:spPr>
      </p:pic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3309549-8371-E86B-25CD-9CCB923A1A96}"/>
              </a:ext>
            </a:extLst>
          </p:cNvPr>
          <p:cNvCxnSpPr>
            <a:cxnSpLocks/>
          </p:cNvCxnSpPr>
          <p:nvPr/>
        </p:nvCxnSpPr>
        <p:spPr>
          <a:xfrm flipH="1" flipV="1">
            <a:off x="6512593" y="2697701"/>
            <a:ext cx="432048" cy="864096"/>
          </a:xfrm>
          <a:prstGeom prst="straightConnector1">
            <a:avLst/>
          </a:prstGeom>
          <a:ln w="571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0F1BA71-864E-2620-E9B0-07A1CD6FB7EA}"/>
              </a:ext>
            </a:extLst>
          </p:cNvPr>
          <p:cNvCxnSpPr>
            <a:cxnSpLocks/>
          </p:cNvCxnSpPr>
          <p:nvPr/>
        </p:nvCxnSpPr>
        <p:spPr>
          <a:xfrm flipH="1" flipV="1">
            <a:off x="4799856" y="2985733"/>
            <a:ext cx="488601" cy="1088754"/>
          </a:xfrm>
          <a:prstGeom prst="straightConnector1">
            <a:avLst/>
          </a:prstGeom>
          <a:ln w="571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7291D23-6C81-F495-9FEC-591212AA1222}"/>
              </a:ext>
            </a:extLst>
          </p:cNvPr>
          <p:cNvCxnSpPr>
            <a:cxnSpLocks/>
          </p:cNvCxnSpPr>
          <p:nvPr/>
        </p:nvCxnSpPr>
        <p:spPr>
          <a:xfrm>
            <a:off x="5540485" y="4440957"/>
            <a:ext cx="720080" cy="1647452"/>
          </a:xfrm>
          <a:prstGeom prst="straightConnector1">
            <a:avLst/>
          </a:prstGeom>
          <a:ln w="571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9330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71364" y="1467678"/>
            <a:ext cx="1144927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dirty="0"/>
              <a:t>A particle rests in </a:t>
            </a:r>
            <a:r>
              <a:rPr lang="en-GB" sz="4400" b="1" dirty="0"/>
              <a:t>limiting equilibrium </a:t>
            </a:r>
          </a:p>
          <a:p>
            <a:pPr algn="ctr"/>
            <a:r>
              <a:rPr lang="en-GB" sz="4400" dirty="0"/>
              <a:t>if it is on the </a:t>
            </a:r>
            <a:r>
              <a:rPr lang="en-GB" sz="4400" b="1" dirty="0"/>
              <a:t>point of slipping</a:t>
            </a:r>
            <a:r>
              <a:rPr lang="en-GB" sz="4400" dirty="0"/>
              <a:t>.</a:t>
            </a:r>
          </a:p>
        </p:txBody>
      </p:sp>
      <p:sp>
        <p:nvSpPr>
          <p:cNvPr id="5" name="TextBox 32">
            <a:extLst>
              <a:ext uri="{FF2B5EF4-FFF2-40B4-BE49-F238E27FC236}">
                <a16:creationId xmlns:a16="http://schemas.microsoft.com/office/drawing/2014/main" id="{2B6E6D86-E001-49E7-B3C1-4EFDD8EC159E}"/>
              </a:ext>
            </a:extLst>
          </p:cNvPr>
          <p:cNvSpPr txBox="1"/>
          <p:nvPr/>
        </p:nvSpPr>
        <p:spPr>
          <a:xfrm>
            <a:off x="476488" y="303191"/>
            <a:ext cx="11377264" cy="92333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400" b="1" dirty="0"/>
              <a:t>Limiting Equilibrium/Point of Slipping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02528" y="3281903"/>
            <a:ext cx="1108923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Any addition force applied </a:t>
            </a:r>
          </a:p>
          <a:p>
            <a:pPr algn="ctr"/>
            <a:r>
              <a:rPr lang="en-US" sz="4400" dirty="0"/>
              <a:t>will move the particle. </a:t>
            </a:r>
            <a:endParaRPr lang="en-GB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038A39-EE47-E760-29E2-C77CBA125A72}"/>
              </a:ext>
            </a:extLst>
          </p:cNvPr>
          <p:cNvSpPr txBox="1"/>
          <p:nvPr/>
        </p:nvSpPr>
        <p:spPr>
          <a:xfrm>
            <a:off x="551384" y="5100280"/>
            <a:ext cx="1108923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Friction will oppose the motion </a:t>
            </a:r>
          </a:p>
          <a:p>
            <a:pPr algn="ctr"/>
            <a:r>
              <a:rPr lang="en-US" sz="4400" dirty="0"/>
              <a:t>that the particle wants to move. 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824735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26495</TotalTime>
  <Words>487</Words>
  <Application>Microsoft Office PowerPoint</Application>
  <PresentationFormat>Widescreen</PresentationFormat>
  <Paragraphs>97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979</cp:revision>
  <dcterms:created xsi:type="dcterms:W3CDTF">2013-02-28T07:36:55Z</dcterms:created>
  <dcterms:modified xsi:type="dcterms:W3CDTF">2026-06-26T04:31:11Z</dcterms:modified>
</cp:coreProperties>
</file>