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0" r:id="rId2"/>
    <p:sldId id="278" r:id="rId3"/>
    <p:sldId id="267" r:id="rId4"/>
    <p:sldId id="264" r:id="rId5"/>
    <p:sldId id="257" r:id="rId6"/>
    <p:sldId id="258" r:id="rId7"/>
    <p:sldId id="263" r:id="rId8"/>
    <p:sldId id="259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A838-D6CD-47C6-9E38-F8C5FAADC685}" v="58" dt="2022-01-11T10:23:06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8196A838-D6CD-47C6-9E38-F8C5FAADC685}"/>
    <pc:docChg chg="custSel addSld delSld modSld sldOrd">
      <pc:chgData name="Stewart Gale" userId="3647ddd2-6040-41ae-a96d-232c23482af8" providerId="ADAL" clId="{8196A838-D6CD-47C6-9E38-F8C5FAADC685}" dt="2022-01-11T10:23:15.686" v="167" actId="1076"/>
      <pc:docMkLst>
        <pc:docMk/>
      </pc:docMkLst>
      <pc:sldChg chg="delSp modSp mod delAnim">
        <pc:chgData name="Stewart Gale" userId="3647ddd2-6040-41ae-a96d-232c23482af8" providerId="ADAL" clId="{8196A838-D6CD-47C6-9E38-F8C5FAADC685}" dt="2021-11-09T07:40:56.158" v="9" actId="1076"/>
        <pc:sldMkLst>
          <pc:docMk/>
          <pc:sldMk cId="3733406444" sldId="260"/>
        </pc:sldMkLst>
        <pc:spChg chg="del">
          <ac:chgData name="Stewart Gale" userId="3647ddd2-6040-41ae-a96d-232c23482af8" providerId="ADAL" clId="{8196A838-D6CD-47C6-9E38-F8C5FAADC685}" dt="2021-11-09T07:40:44.141" v="1" actId="478"/>
          <ac:spMkLst>
            <pc:docMk/>
            <pc:sldMk cId="3733406444" sldId="260"/>
            <ac:spMk id="2" creationId="{00000000-0000-0000-0000-000000000000}"/>
          </ac:spMkLst>
        </pc:spChg>
        <pc:spChg chg="del">
          <ac:chgData name="Stewart Gale" userId="3647ddd2-6040-41ae-a96d-232c23482af8" providerId="ADAL" clId="{8196A838-D6CD-47C6-9E38-F8C5FAADC685}" dt="2021-11-09T07:40:44.141" v="1" actId="478"/>
          <ac:spMkLst>
            <pc:docMk/>
            <pc:sldMk cId="3733406444" sldId="260"/>
            <ac:spMk id="3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0:56.158" v="9" actId="1076"/>
          <ac:spMkLst>
            <pc:docMk/>
            <pc:sldMk cId="3733406444" sldId="260"/>
            <ac:spMk id="4" creationId="{00000000-0000-0000-0000-000000000000}"/>
          </ac:spMkLst>
        </pc:spChg>
        <pc:spChg chg="del">
          <ac:chgData name="Stewart Gale" userId="3647ddd2-6040-41ae-a96d-232c23482af8" providerId="ADAL" clId="{8196A838-D6CD-47C6-9E38-F8C5FAADC685}" dt="2021-11-09T07:40:44.141" v="1" actId="478"/>
          <ac:spMkLst>
            <pc:docMk/>
            <pc:sldMk cId="3733406444" sldId="260"/>
            <ac:spMk id="5" creationId="{00000000-0000-0000-0000-000000000000}"/>
          </ac:spMkLst>
        </pc:spChg>
      </pc:sldChg>
      <pc:sldChg chg="modSp del mod ord">
        <pc:chgData name="Stewart Gale" userId="3647ddd2-6040-41ae-a96d-232c23482af8" providerId="ADAL" clId="{8196A838-D6CD-47C6-9E38-F8C5FAADC685}" dt="2022-01-11T10:21:43.536" v="86" actId="47"/>
        <pc:sldMkLst>
          <pc:docMk/>
          <pc:sldMk cId="619012671" sldId="261"/>
        </pc:sldMkLst>
        <pc:spChg chg="mod">
          <ac:chgData name="Stewart Gale" userId="3647ddd2-6040-41ae-a96d-232c23482af8" providerId="ADAL" clId="{8196A838-D6CD-47C6-9E38-F8C5FAADC685}" dt="2021-11-09T07:41:30.612" v="21" actId="14100"/>
          <ac:spMkLst>
            <pc:docMk/>
            <pc:sldMk cId="619012671" sldId="261"/>
            <ac:spMk id="5" creationId="{00000000-0000-0000-0000-000000000000}"/>
          </ac:spMkLst>
        </pc:spChg>
      </pc:sldChg>
      <pc:sldChg chg="modSp del mod ord">
        <pc:chgData name="Stewart Gale" userId="3647ddd2-6040-41ae-a96d-232c23482af8" providerId="ADAL" clId="{8196A838-D6CD-47C6-9E38-F8C5FAADC685}" dt="2022-01-11T10:21:43.536" v="86" actId="47"/>
        <pc:sldMkLst>
          <pc:docMk/>
          <pc:sldMk cId="3964241178" sldId="262"/>
        </pc:sldMkLst>
        <pc:spChg chg="mod">
          <ac:chgData name="Stewart Gale" userId="3647ddd2-6040-41ae-a96d-232c23482af8" providerId="ADAL" clId="{8196A838-D6CD-47C6-9E38-F8C5FAADC685}" dt="2021-11-09T07:41:45.350" v="26" actId="1076"/>
          <ac:spMkLst>
            <pc:docMk/>
            <pc:sldMk cId="3964241178" sldId="262"/>
            <ac:spMk id="2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1:45.350" v="26" actId="1076"/>
          <ac:spMkLst>
            <pc:docMk/>
            <pc:sldMk cId="3964241178" sldId="262"/>
            <ac:spMk id="3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1:40.487" v="25" actId="14100"/>
          <ac:spMkLst>
            <pc:docMk/>
            <pc:sldMk cId="3964241178" sldId="262"/>
            <ac:spMk id="5" creationId="{00000000-0000-0000-0000-000000000000}"/>
          </ac:spMkLst>
        </pc:spChg>
      </pc:sldChg>
      <pc:sldChg chg="modSp mod ord">
        <pc:chgData name="Stewart Gale" userId="3647ddd2-6040-41ae-a96d-232c23482af8" providerId="ADAL" clId="{8196A838-D6CD-47C6-9E38-F8C5FAADC685}" dt="2022-01-11T10:22:00.016" v="100" actId="20577"/>
        <pc:sldMkLst>
          <pc:docMk/>
          <pc:sldMk cId="3789004491" sldId="264"/>
        </pc:sldMkLst>
        <pc:spChg chg="mod">
          <ac:chgData name="Stewart Gale" userId="3647ddd2-6040-41ae-a96d-232c23482af8" providerId="ADAL" clId="{8196A838-D6CD-47C6-9E38-F8C5FAADC685}" dt="2021-11-09T07:42:00.811" v="30" actId="1076"/>
          <ac:spMkLst>
            <pc:docMk/>
            <pc:sldMk cId="3789004491" sldId="264"/>
            <ac:spMk id="2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2:00.811" v="30" actId="1076"/>
          <ac:spMkLst>
            <pc:docMk/>
            <pc:sldMk cId="3789004491" sldId="264"/>
            <ac:spMk id="4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2-01-11T10:22:00.016" v="100" actId="20577"/>
          <ac:spMkLst>
            <pc:docMk/>
            <pc:sldMk cId="3789004491" sldId="264"/>
            <ac:spMk id="5" creationId="{00000000-0000-0000-0000-000000000000}"/>
          </ac:spMkLst>
        </pc:spChg>
      </pc:sldChg>
      <pc:sldChg chg="delSp modSp add mod">
        <pc:chgData name="Stewart Gale" userId="3647ddd2-6040-41ae-a96d-232c23482af8" providerId="ADAL" clId="{8196A838-D6CD-47C6-9E38-F8C5FAADC685}" dt="2021-11-09T07:41:19.678" v="17" actId="1076"/>
        <pc:sldMkLst>
          <pc:docMk/>
          <pc:sldMk cId="2604040061" sldId="267"/>
        </pc:sldMkLst>
        <pc:spChg chg="mod">
          <ac:chgData name="Stewart Gale" userId="3647ddd2-6040-41ae-a96d-232c23482af8" providerId="ADAL" clId="{8196A838-D6CD-47C6-9E38-F8C5FAADC685}" dt="2021-11-09T07:41:19.678" v="17" actId="1076"/>
          <ac:spMkLst>
            <pc:docMk/>
            <pc:sldMk cId="2604040061" sldId="267"/>
            <ac:spMk id="2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1:19.678" v="17" actId="1076"/>
          <ac:spMkLst>
            <pc:docMk/>
            <pc:sldMk cId="2604040061" sldId="267"/>
            <ac:spMk id="3" creationId="{00000000-0000-0000-0000-000000000000}"/>
          </ac:spMkLst>
        </pc:spChg>
        <pc:spChg chg="del">
          <ac:chgData name="Stewart Gale" userId="3647ddd2-6040-41ae-a96d-232c23482af8" providerId="ADAL" clId="{8196A838-D6CD-47C6-9E38-F8C5FAADC685}" dt="2021-11-09T07:40:59.875" v="10" actId="478"/>
          <ac:spMkLst>
            <pc:docMk/>
            <pc:sldMk cId="2604040061" sldId="267"/>
            <ac:spMk id="4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1-11-09T07:41:12.595" v="16" actId="14100"/>
          <ac:spMkLst>
            <pc:docMk/>
            <pc:sldMk cId="2604040061" sldId="267"/>
            <ac:spMk id="5" creationId="{00000000-0000-0000-0000-000000000000}"/>
          </ac:spMkLst>
        </pc:spChg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68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69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0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1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2"/>
        </pc:sldMkLst>
      </pc:sldChg>
      <pc:sldChg chg="modSp add">
        <pc:chgData name="Stewart Gale" userId="3647ddd2-6040-41ae-a96d-232c23482af8" providerId="ADAL" clId="{8196A838-D6CD-47C6-9E38-F8C5FAADC685}" dt="2022-01-11T04:27:22.055" v="83" actId="20577"/>
        <pc:sldMkLst>
          <pc:docMk/>
          <pc:sldMk cId="0" sldId="273"/>
        </pc:sldMkLst>
        <pc:spChg chg="mod">
          <ac:chgData name="Stewart Gale" userId="3647ddd2-6040-41ae-a96d-232c23482af8" providerId="ADAL" clId="{8196A838-D6CD-47C6-9E38-F8C5FAADC685}" dt="2022-01-11T04:26:49.383" v="62" actId="20577"/>
          <ac:spMkLst>
            <pc:docMk/>
            <pc:sldMk cId="0" sldId="273"/>
            <ac:spMk id="4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2-01-11T04:27:22.055" v="83" actId="20577"/>
          <ac:spMkLst>
            <pc:docMk/>
            <pc:sldMk cId="0" sldId="273"/>
            <ac:spMk id="5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2-01-11T04:26:53.920" v="65" actId="404"/>
          <ac:spMkLst>
            <pc:docMk/>
            <pc:sldMk cId="0" sldId="273"/>
            <ac:spMk id="6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2-01-11T04:26:59.875" v="74" actId="20577"/>
          <ac:spMkLst>
            <pc:docMk/>
            <pc:sldMk cId="0" sldId="273"/>
            <ac:spMk id="7" creationId="{00000000-0000-0000-0000-000000000000}"/>
          </ac:spMkLst>
        </pc:spChg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4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5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6"/>
        </pc:sldMkLst>
      </pc:sldChg>
      <pc:sldChg chg="add">
        <pc:chgData name="Stewart Gale" userId="3647ddd2-6040-41ae-a96d-232c23482af8" providerId="ADAL" clId="{8196A838-D6CD-47C6-9E38-F8C5FAADC685}" dt="2021-11-09T07:49:00.231" v="31"/>
        <pc:sldMkLst>
          <pc:docMk/>
          <pc:sldMk cId="0" sldId="277"/>
        </pc:sldMkLst>
      </pc:sldChg>
      <pc:sldChg chg="addSp delSp modSp add mod ord delAnim">
        <pc:chgData name="Stewart Gale" userId="3647ddd2-6040-41ae-a96d-232c23482af8" providerId="ADAL" clId="{8196A838-D6CD-47C6-9E38-F8C5FAADC685}" dt="2022-01-11T10:23:15.686" v="167" actId="1076"/>
        <pc:sldMkLst>
          <pc:docMk/>
          <pc:sldMk cId="3509967529" sldId="278"/>
        </pc:sldMkLst>
        <pc:spChg chg="del mod">
          <ac:chgData name="Stewart Gale" userId="3647ddd2-6040-41ae-a96d-232c23482af8" providerId="ADAL" clId="{8196A838-D6CD-47C6-9E38-F8C5FAADC685}" dt="2022-01-11T10:22:33.041" v="145" actId="478"/>
          <ac:spMkLst>
            <pc:docMk/>
            <pc:sldMk cId="3509967529" sldId="278"/>
            <ac:spMk id="2" creationId="{00000000-0000-0000-0000-000000000000}"/>
          </ac:spMkLst>
        </pc:spChg>
        <pc:spChg chg="mod">
          <ac:chgData name="Stewart Gale" userId="3647ddd2-6040-41ae-a96d-232c23482af8" providerId="ADAL" clId="{8196A838-D6CD-47C6-9E38-F8C5FAADC685}" dt="2022-01-11T10:23:15.686" v="167" actId="1076"/>
          <ac:spMkLst>
            <pc:docMk/>
            <pc:sldMk cId="3509967529" sldId="278"/>
            <ac:spMk id="3" creationId="{00000000-0000-0000-0000-000000000000}"/>
          </ac:spMkLst>
        </pc:spChg>
        <pc:spChg chg="add mod">
          <ac:chgData name="Stewart Gale" userId="3647ddd2-6040-41ae-a96d-232c23482af8" providerId="ADAL" clId="{8196A838-D6CD-47C6-9E38-F8C5FAADC685}" dt="2022-01-11T10:23:15.686" v="167" actId="1076"/>
          <ac:spMkLst>
            <pc:docMk/>
            <pc:sldMk cId="3509967529" sldId="278"/>
            <ac:spMk id="4" creationId="{D0B493D8-A6F5-4C6B-AE15-8F4F914A25A0}"/>
          </ac:spMkLst>
        </pc:spChg>
        <pc:spChg chg="mod">
          <ac:chgData name="Stewart Gale" userId="3647ddd2-6040-41ae-a96d-232c23482af8" providerId="ADAL" clId="{8196A838-D6CD-47C6-9E38-F8C5FAADC685}" dt="2022-01-11T10:22:31.360" v="143" actId="14100"/>
          <ac:spMkLst>
            <pc:docMk/>
            <pc:sldMk cId="3509967529" sldId="278"/>
            <ac:spMk id="5" creationId="{00000000-0000-0000-0000-000000000000}"/>
          </ac:spMkLst>
        </pc:spChg>
        <pc:spChg chg="add mod">
          <ac:chgData name="Stewart Gale" userId="3647ddd2-6040-41ae-a96d-232c23482af8" providerId="ADAL" clId="{8196A838-D6CD-47C6-9E38-F8C5FAADC685}" dt="2022-01-11T10:23:15.686" v="167" actId="1076"/>
          <ac:spMkLst>
            <pc:docMk/>
            <pc:sldMk cId="3509967529" sldId="278"/>
            <ac:spMk id="6" creationId="{E1F7DA7E-B0EA-4E8A-823A-6EB27BAD83EE}"/>
          </ac:spMkLst>
        </pc:spChg>
        <pc:spChg chg="add mod">
          <ac:chgData name="Stewart Gale" userId="3647ddd2-6040-41ae-a96d-232c23482af8" providerId="ADAL" clId="{8196A838-D6CD-47C6-9E38-F8C5FAADC685}" dt="2022-01-11T10:23:15.686" v="167" actId="1076"/>
          <ac:spMkLst>
            <pc:docMk/>
            <pc:sldMk cId="3509967529" sldId="278"/>
            <ac:spMk id="7" creationId="{51F6BF17-4284-471D-A570-B3F9410EC6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E6CDE-7662-42B7-B1A7-CF0E718D6270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7D35D-DBB9-4D4C-B750-83C8D6B4A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69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76FE3-CA7B-449B-A89A-B0EE0C6B48E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00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76FE3-CA7B-449B-A89A-B0EE0C6B48E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31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79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17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39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62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48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75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21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87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1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46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2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3913E-96AD-46DC-9BA4-A355027B085F}" type="datetimeFigureOut">
              <a:rPr lang="en-GB" smtClean="0"/>
              <a:t>11/01/2022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1AB1C-7D3A-4058-A767-ACC1939E7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0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6082" y="1638719"/>
            <a:ext cx="112718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</a:t>
            </a:r>
            <a:r>
              <a:rPr lang="en-US" sz="9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nterior </a:t>
            </a:r>
            <a:r>
              <a:rPr lang="en-US" sz="9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ngles of Polygons</a:t>
            </a:r>
            <a:r>
              <a:rPr lang="en-US" sz="9600" dirty="0"/>
              <a:t> 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3733406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037087" y="5723096"/>
            <a:ext cx="2819519" cy="4764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856606" y="3729042"/>
            <a:ext cx="1244906" cy="19940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95182" y="1812175"/>
            <a:ext cx="606330" cy="191686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856607" y="5246618"/>
            <a:ext cx="3065891" cy="476477"/>
          </a:xfrm>
          <a:prstGeom prst="line">
            <a:avLst/>
          </a:prstGeom>
          <a:ln w="127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97661" y="5015209"/>
            <a:ext cx="1246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150°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32203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A regular polygon has an interior angle of 150˚</a:t>
            </a:r>
          </a:p>
          <a:p>
            <a:pPr algn="ctr"/>
            <a:r>
              <a:rPr lang="en-GB" sz="4400" dirty="0"/>
              <a:t>How many sides does it have?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37639" y="4069981"/>
                <a:ext cx="1584193" cy="2353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40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Sides</a:t>
                </a:r>
                <a:r>
                  <a:rPr lang="en-GB" sz="48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  </a:t>
                </a:r>
              </a:p>
              <a:p>
                <a:r>
                  <a:rPr lang="en-GB" sz="40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40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360</m:t>
                        </m:r>
                        <m:r>
                          <a:rPr lang="en-GB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˚</m:t>
                        </m:r>
                      </m:num>
                      <m:den>
                        <m:r>
                          <a:rPr lang="en-GB" sz="40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  <m:r>
                          <a:rPr lang="en-GB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˚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GB" sz="4000" dirty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= 12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639" y="4069981"/>
                <a:ext cx="1584193" cy="2353273"/>
              </a:xfrm>
              <a:prstGeom prst="rect">
                <a:avLst/>
              </a:prstGeom>
              <a:blipFill>
                <a:blip r:embed="rId2"/>
                <a:stretch>
                  <a:fillRect l="-13462" t="-518" b="-101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475914" y="1812175"/>
            <a:ext cx="35855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Exterior Angles </a:t>
            </a:r>
          </a:p>
          <a:p>
            <a:r>
              <a:rPr lang="en-GB" sz="4000" dirty="0"/>
              <a:t>= 180 – 150 </a:t>
            </a:r>
          </a:p>
          <a:p>
            <a:r>
              <a:rPr lang="en-GB" sz="4000" dirty="0"/>
              <a:t>= 30˚ 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4398" y="4899505"/>
            <a:ext cx="8893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FF00FF"/>
                </a:solidFill>
              </a:rPr>
              <a:t>30˚ </a:t>
            </a:r>
          </a:p>
        </p:txBody>
      </p:sp>
    </p:spTree>
    <p:extLst>
      <p:ext uri="{BB962C8B-B14F-4D97-AF65-F5344CB8AC3E}">
        <p14:creationId xmlns:p14="http://schemas.microsoft.com/office/powerpoint/2010/main" val="385287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8590" y="4293096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</a:rPr>
              <a:t>51.4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8590" y="263691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</a:rPr>
              <a:t>900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63086" y="4293096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</a:rPr>
              <a:t>45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72064" y="263691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</a:rPr>
              <a:t>128.6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3512" y="47667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Find the size of </a:t>
            </a:r>
            <a:r>
              <a:rPr lang="en-US" sz="4800" b="1" dirty="0"/>
              <a:t>ONE</a:t>
            </a:r>
            <a:r>
              <a:rPr lang="en-US" sz="4800" dirty="0"/>
              <a:t> exterior angle of a regular heptagon.</a:t>
            </a:r>
            <a:endParaRPr lang="en-GB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72064" y="2996952"/>
            <a:ext cx="3240360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182°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5560" y="299695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120°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00056" y="472514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108°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5560" y="472514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720°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75520" y="332656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The sum of five interior angles </a:t>
            </a:r>
          </a:p>
          <a:p>
            <a:pPr algn="ctr"/>
            <a:r>
              <a:rPr lang="en-US" sz="4400" dirty="0"/>
              <a:t>of a hexagon is 538˚</a:t>
            </a:r>
          </a:p>
          <a:p>
            <a:pPr algn="ctr"/>
            <a:r>
              <a:rPr lang="en-US" sz="4400" dirty="0"/>
              <a:t>What is the size of the sixth angle?</a:t>
            </a:r>
            <a:endParaRPr lang="en-GB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00056" y="4653136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800" b="1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5560" y="299695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8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6" name="Rectangle 5"/>
          <p:cNvSpPr/>
          <p:nvPr/>
        </p:nvSpPr>
        <p:spPr>
          <a:xfrm>
            <a:off x="6600056" y="299695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8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5560" y="4653136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800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19536" y="414824"/>
            <a:ext cx="83529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The size of each exterior angle </a:t>
            </a:r>
          </a:p>
          <a:p>
            <a:pPr algn="ctr"/>
            <a:r>
              <a:rPr lang="en-US" sz="4400" dirty="0"/>
              <a:t>of a regular polygon is 20</a:t>
            </a:r>
            <a:r>
              <a:rPr lang="en-US" sz="4400" dirty="0">
                <a:sym typeface="Symbol" pitchFamily="18" charset="2"/>
              </a:rPr>
              <a:t>.  </a:t>
            </a:r>
          </a:p>
          <a:p>
            <a:pPr algn="ctr"/>
            <a:r>
              <a:rPr lang="en-US" sz="4400" dirty="0">
                <a:sym typeface="Symbol" pitchFamily="18" charset="2"/>
              </a:rPr>
              <a:t>How many sides does it have?</a:t>
            </a:r>
            <a:endParaRPr lang="en-GB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5560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540</a:t>
            </a:r>
            <a:r>
              <a:rPr lang="en-GB" sz="5400" b="1" baseline="30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5" name="Rectangle 4"/>
          <p:cNvSpPr/>
          <p:nvPr/>
        </p:nvSpPr>
        <p:spPr>
          <a:xfrm>
            <a:off x="6600056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720</a:t>
            </a:r>
            <a:r>
              <a:rPr lang="en-GB" sz="5400" b="1" baseline="30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6600056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chemeClr val="tx1"/>
                </a:solidFill>
              </a:rPr>
              <a:t>None of the above</a:t>
            </a:r>
            <a:endParaRPr lang="en-GB" sz="4800" b="1" baseline="30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5560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360</a:t>
            </a:r>
            <a:r>
              <a:rPr lang="en-GB" sz="5400" b="1" baseline="30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5159897" y="1844825"/>
            <a:ext cx="1817249" cy="1175935"/>
          </a:xfrm>
          <a:prstGeom prst="homePlate">
            <a:avLst>
              <a:gd name="adj" fmla="val 39365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12036" y="11663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What is the sum of the interior angle of the shape shown below?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00056" y="515719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tx1"/>
                </a:solidFill>
              </a:rPr>
              <a:t>96</a:t>
            </a:r>
            <a:r>
              <a:rPr lang="en-GB" sz="6000" b="1" baseline="48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5560" y="3501008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tx1"/>
                </a:solidFill>
              </a:rPr>
              <a:t>90</a:t>
            </a:r>
            <a:r>
              <a:rPr lang="en-GB" sz="6000" b="1" baseline="48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6" name="Rectangle 5"/>
          <p:cNvSpPr/>
          <p:nvPr/>
        </p:nvSpPr>
        <p:spPr>
          <a:xfrm>
            <a:off x="6600056" y="3501008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tx1"/>
                </a:solidFill>
              </a:rPr>
              <a:t>360</a:t>
            </a:r>
            <a:r>
              <a:rPr lang="en-GB" sz="6000" b="1" baseline="48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5560" y="515719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>
                <a:solidFill>
                  <a:schemeClr val="tx1"/>
                </a:solidFill>
              </a:rPr>
              <a:t>76</a:t>
            </a:r>
            <a:r>
              <a:rPr lang="en-GB" sz="6000" b="1" baseline="48000" dirty="0">
                <a:solidFill>
                  <a:schemeClr val="tx1"/>
                </a:solidFill>
              </a:rPr>
              <a:t>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3" t="14750" r="7423" b="4604"/>
          <a:stretch/>
        </p:blipFill>
        <p:spPr bwMode="auto">
          <a:xfrm>
            <a:off x="6168008" y="188641"/>
            <a:ext cx="3528392" cy="30292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47528" y="764704"/>
            <a:ext cx="41044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is the </a:t>
            </a:r>
          </a:p>
          <a:p>
            <a:pPr algn="ctr"/>
            <a:r>
              <a:rPr lang="en-GB" sz="4400" dirty="0"/>
              <a:t>size of angle 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00056" y="263691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I = 180(n - 2)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135560" y="2636912"/>
                <a:ext cx="3312368" cy="144016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4800" b="1" dirty="0">
                    <a:solidFill>
                      <a:schemeClr val="tx1"/>
                    </a:solidFill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𝟑𝟔𝟎</m:t>
                        </m:r>
                      </m:num>
                      <m:den>
                        <m:r>
                          <a:rPr lang="en-GB" sz="48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en-GB" sz="4800" b="1" baseline="30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60" y="2636912"/>
                <a:ext cx="3312368" cy="1440160"/>
              </a:xfrm>
              <a:prstGeom prst="rect">
                <a:avLst/>
              </a:prstGeom>
              <a:blipFill>
                <a:blip r:embed="rId3"/>
                <a:stretch>
                  <a:fillRect b="-16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600056" y="436510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I = 180(n + 2)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5560" y="436510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I = 180(2n- 4)</a:t>
            </a:r>
            <a:endParaRPr lang="en-GB" sz="4000" baseline="30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3512" y="414824"/>
            <a:ext cx="8856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What is the formula for finding </a:t>
            </a:r>
          </a:p>
          <a:p>
            <a:pPr algn="ctr"/>
            <a:r>
              <a:rPr lang="en-GB" sz="4800" dirty="0"/>
              <a:t>the sum of interior angles?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16080" y="3356992"/>
            <a:ext cx="3240360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solidFill>
                  <a:schemeClr val="tx1"/>
                </a:solidFill>
              </a:rPr>
              <a:t>30˚</a:t>
            </a:r>
            <a:endParaRPr lang="en-GB" sz="7200" b="1" baseline="30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9576" y="3356992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solidFill>
                  <a:schemeClr val="tx1"/>
                </a:solidFill>
              </a:rPr>
              <a:t>90˚</a:t>
            </a:r>
            <a:endParaRPr lang="en-GB" sz="7200" b="1" baseline="30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44072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solidFill>
                  <a:schemeClr val="tx1"/>
                </a:solidFill>
              </a:rPr>
              <a:t>60˚</a:t>
            </a:r>
            <a:endParaRPr lang="en-GB" sz="7200" b="1" baseline="30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9576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200" b="1" dirty="0">
                <a:solidFill>
                  <a:schemeClr val="tx1"/>
                </a:solidFill>
              </a:rPr>
              <a:t>150˚</a:t>
            </a:r>
            <a:endParaRPr lang="en-GB" sz="7200" b="1" baseline="30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7528" y="116632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The sizes of the exterior angles </a:t>
            </a:r>
          </a:p>
          <a:p>
            <a:pPr algn="ctr"/>
            <a:r>
              <a:rPr lang="en-US" sz="4800" dirty="0"/>
              <a:t>of a quadrilateral </a:t>
            </a:r>
          </a:p>
          <a:p>
            <a:pPr algn="ctr"/>
            <a:r>
              <a:rPr lang="en-US" sz="4800" dirty="0"/>
              <a:t>are 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dirty="0"/>
              <a:t>, 3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dirty="0"/>
              <a:t>, 5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dirty="0"/>
              <a:t>, and 3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dirty="0"/>
              <a:t>.  </a:t>
            </a:r>
          </a:p>
          <a:p>
            <a:pPr algn="ctr"/>
            <a:r>
              <a:rPr lang="en-US" sz="4800" dirty="0"/>
              <a:t>What is the value of </a:t>
            </a:r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dirty="0"/>
              <a:t>?</a:t>
            </a:r>
            <a:endParaRPr lang="en-GB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44072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" name="Rectangle 4"/>
          <p:cNvSpPr/>
          <p:nvPr/>
        </p:nvSpPr>
        <p:spPr>
          <a:xfrm>
            <a:off x="2279576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6" name="Rectangle 5"/>
          <p:cNvSpPr/>
          <p:nvPr/>
        </p:nvSpPr>
        <p:spPr>
          <a:xfrm>
            <a:off x="6744072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7" name="Rectangle 6"/>
          <p:cNvSpPr/>
          <p:nvPr/>
        </p:nvSpPr>
        <p:spPr>
          <a:xfrm>
            <a:off x="2279576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91544" y="548680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The sum of the interior angles of </a:t>
            </a:r>
          </a:p>
          <a:p>
            <a:pPr algn="ctr"/>
            <a:r>
              <a:rPr lang="en-US" sz="4400" dirty="0"/>
              <a:t>a polygon is 720.  </a:t>
            </a:r>
          </a:p>
          <a:p>
            <a:pPr algn="ctr"/>
            <a:r>
              <a:rPr lang="en-US" sz="4400" dirty="0"/>
              <a:t>Find the number of sides.</a:t>
            </a:r>
            <a:endParaRPr lang="en-GB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9576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12</a:t>
            </a:r>
            <a:r>
              <a:rPr lang="en-GB" sz="3600" b="1" baseline="50000" dirty="0">
                <a:solidFill>
                  <a:schemeClr val="tx1"/>
                </a:solidFill>
              </a:rPr>
              <a:t>o  </a:t>
            </a:r>
            <a:r>
              <a:rPr lang="en-GB" sz="3600" b="1" dirty="0">
                <a:solidFill>
                  <a:schemeClr val="tx1"/>
                </a:solidFill>
              </a:rPr>
              <a:t>and</a:t>
            </a:r>
            <a:r>
              <a:rPr lang="en-GB" sz="3600" b="1" baseline="50000" dirty="0">
                <a:solidFill>
                  <a:schemeClr val="tx1"/>
                </a:solidFill>
              </a:rPr>
              <a:t> </a:t>
            </a:r>
            <a:r>
              <a:rPr lang="en-GB" sz="4000" b="1" dirty="0">
                <a:solidFill>
                  <a:schemeClr val="tx1"/>
                </a:solidFill>
              </a:rPr>
              <a:t>30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79576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18</a:t>
            </a:r>
            <a:r>
              <a:rPr lang="en-GB" sz="3600" b="1" baseline="50000" dirty="0">
                <a:solidFill>
                  <a:schemeClr val="tx1"/>
                </a:solidFill>
              </a:rPr>
              <a:t>o  </a:t>
            </a:r>
            <a:r>
              <a:rPr lang="en-GB" sz="3600" b="1" dirty="0">
                <a:solidFill>
                  <a:schemeClr val="tx1"/>
                </a:solidFill>
              </a:rPr>
              <a:t>and</a:t>
            </a:r>
            <a:r>
              <a:rPr lang="en-GB" sz="3600" b="1" baseline="50000" dirty="0">
                <a:solidFill>
                  <a:schemeClr val="tx1"/>
                </a:solidFill>
              </a:rPr>
              <a:t> </a:t>
            </a:r>
            <a:r>
              <a:rPr lang="en-GB" sz="4000" b="1" dirty="0">
                <a:solidFill>
                  <a:schemeClr val="tx1"/>
                </a:solidFill>
              </a:rPr>
              <a:t>30 </a:t>
            </a:r>
          </a:p>
        </p:txBody>
      </p:sp>
      <p:sp>
        <p:nvSpPr>
          <p:cNvPr id="6" name="Rectangle 5"/>
          <p:cNvSpPr/>
          <p:nvPr/>
        </p:nvSpPr>
        <p:spPr>
          <a:xfrm>
            <a:off x="6744072" y="508518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15</a:t>
            </a:r>
            <a:r>
              <a:rPr lang="en-GB" sz="3600" b="1" baseline="50000" dirty="0">
                <a:solidFill>
                  <a:schemeClr val="tx1"/>
                </a:solidFill>
              </a:rPr>
              <a:t>o  </a:t>
            </a:r>
            <a:r>
              <a:rPr lang="en-GB" sz="3600" b="1" dirty="0">
                <a:solidFill>
                  <a:schemeClr val="tx1"/>
                </a:solidFill>
              </a:rPr>
              <a:t>and</a:t>
            </a:r>
            <a:r>
              <a:rPr lang="en-GB" sz="3600" b="1" baseline="50000" dirty="0">
                <a:solidFill>
                  <a:schemeClr val="tx1"/>
                </a:solidFill>
              </a:rPr>
              <a:t> </a:t>
            </a:r>
            <a:r>
              <a:rPr lang="en-GB" sz="4000" b="1" dirty="0">
                <a:solidFill>
                  <a:schemeClr val="tx1"/>
                </a:solidFill>
              </a:rPr>
              <a:t>18 </a:t>
            </a:r>
          </a:p>
        </p:txBody>
      </p:sp>
      <p:sp>
        <p:nvSpPr>
          <p:cNvPr id="7" name="Rectangle 6"/>
          <p:cNvSpPr/>
          <p:nvPr/>
        </p:nvSpPr>
        <p:spPr>
          <a:xfrm>
            <a:off x="6744072" y="342900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12</a:t>
            </a:r>
            <a:r>
              <a:rPr lang="en-GB" sz="3600" b="1" baseline="50000" dirty="0">
                <a:solidFill>
                  <a:schemeClr val="tx1"/>
                </a:solidFill>
              </a:rPr>
              <a:t>o  </a:t>
            </a:r>
            <a:r>
              <a:rPr lang="en-GB" sz="3600" b="1" dirty="0">
                <a:solidFill>
                  <a:schemeClr val="tx1"/>
                </a:solidFill>
              </a:rPr>
              <a:t>and</a:t>
            </a:r>
            <a:r>
              <a:rPr lang="en-GB" sz="3600" b="1" baseline="50000" dirty="0">
                <a:solidFill>
                  <a:schemeClr val="tx1"/>
                </a:solidFill>
              </a:rPr>
              <a:t> </a:t>
            </a:r>
            <a:r>
              <a:rPr lang="en-GB" sz="40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19536" y="476672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600" dirty="0"/>
              <a:t>A regular polygon has an interior angle of </a:t>
            </a:r>
            <a:r>
              <a:rPr lang="en-GB" sz="3600" dirty="0">
                <a:solidFill>
                  <a:srgbClr val="C00000"/>
                </a:solidFill>
              </a:rPr>
              <a:t>168</a:t>
            </a:r>
            <a:r>
              <a:rPr lang="en-GB" sz="3200" baseline="50000" dirty="0">
                <a:solidFill>
                  <a:srgbClr val="C00000"/>
                </a:solidFill>
              </a:rPr>
              <a:t>o</a:t>
            </a:r>
            <a:r>
              <a:rPr lang="en-GB" sz="3600" dirty="0"/>
              <a:t>degrees. </a:t>
            </a:r>
          </a:p>
          <a:p>
            <a:pPr lvl="0" algn="ctr"/>
            <a:r>
              <a:rPr lang="en-GB" sz="3600" dirty="0"/>
              <a:t>What is the exterior angle and</a:t>
            </a:r>
          </a:p>
          <a:p>
            <a:pPr lvl="0" algn="ctr"/>
            <a:r>
              <a:rPr lang="en-GB" sz="3600" dirty="0"/>
              <a:t>how many sides does the polygon have?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6377" y="242715"/>
            <a:ext cx="1117983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i="0" u="none" strike="noStrike" dirty="0">
                <a:solidFill>
                  <a:srgbClr val="FF00FF"/>
                </a:solidFill>
                <a:effectLst/>
                <a:latin typeface="Arial" panose="020B0604020202020204" pitchFamily="34" charset="0"/>
              </a:rPr>
              <a:t>Interior angles</a:t>
            </a:r>
            <a:r>
              <a:rPr lang="en-US" sz="66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6600" dirty="0">
                <a:latin typeface="Arial" panose="020B0604020202020204" pitchFamily="34" charset="0"/>
              </a:rPr>
              <a:t>are the angles inside a side.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3" name="Isosceles Triangle 2"/>
          <p:cNvSpPr/>
          <p:nvPr/>
        </p:nvSpPr>
        <p:spPr>
          <a:xfrm>
            <a:off x="3712234" y="2766205"/>
            <a:ext cx="4629510" cy="3347048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B493D8-A6F5-4C6B-AE15-8F4F914A25A0}"/>
              </a:ext>
            </a:extLst>
          </p:cNvPr>
          <p:cNvSpPr txBox="1"/>
          <p:nvPr/>
        </p:nvSpPr>
        <p:spPr>
          <a:xfrm>
            <a:off x="4152181" y="5394386"/>
            <a:ext cx="569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FF"/>
                </a:solidFill>
              </a:rPr>
              <a:t>1</a:t>
            </a:r>
            <a:endParaRPr lang="en-GB" sz="4400" b="1" dirty="0">
              <a:solidFill>
                <a:srgbClr val="FF00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F7DA7E-B0EA-4E8A-823A-6EB27BAD83EE}"/>
              </a:ext>
            </a:extLst>
          </p:cNvPr>
          <p:cNvSpPr txBox="1"/>
          <p:nvPr/>
        </p:nvSpPr>
        <p:spPr>
          <a:xfrm>
            <a:off x="5799827" y="2947359"/>
            <a:ext cx="569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FF"/>
                </a:solidFill>
              </a:rPr>
              <a:t>2</a:t>
            </a:r>
            <a:endParaRPr lang="en-GB" sz="4400" b="1" dirty="0">
              <a:solidFill>
                <a:srgbClr val="FF00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F6BF17-4284-471D-A570-B3F9410EC6C0}"/>
              </a:ext>
            </a:extLst>
          </p:cNvPr>
          <p:cNvSpPr txBox="1"/>
          <p:nvPr/>
        </p:nvSpPr>
        <p:spPr>
          <a:xfrm>
            <a:off x="7427343" y="5394386"/>
            <a:ext cx="569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FF"/>
                </a:solidFill>
              </a:rPr>
              <a:t>3</a:t>
            </a:r>
            <a:endParaRPr lang="en-GB" sz="44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67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3552" y="306896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720</a:t>
            </a:r>
            <a:r>
              <a:rPr lang="en-US" sz="4400" b="1" dirty="0">
                <a:solidFill>
                  <a:schemeClr val="tx1"/>
                </a:solidFill>
                <a:sym typeface="Symbol" pitchFamily="18" charset="2"/>
              </a:rPr>
              <a:t>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28048" y="3068960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6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28048" y="472514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360</a:t>
            </a:r>
            <a:r>
              <a:rPr lang="en-US" sz="4400" b="1" dirty="0">
                <a:solidFill>
                  <a:schemeClr val="tx1"/>
                </a:solidFill>
                <a:sym typeface="Symbol" pitchFamily="18" charset="2"/>
              </a:rPr>
              <a:t>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3552" y="4725144"/>
            <a:ext cx="3312368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120</a:t>
            </a:r>
            <a:r>
              <a:rPr lang="en-US" sz="4400" b="1" dirty="0">
                <a:solidFill>
                  <a:schemeClr val="tx1"/>
                </a:solidFill>
                <a:sym typeface="Symbol" pitchFamily="18" charset="2"/>
              </a:rPr>
              <a:t></a:t>
            </a:r>
            <a:endParaRPr lang="en-GB" sz="4400" b="1" baseline="30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63552" y="548680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The sum of Interior and Exterior Angles of a regular polygon is 1080</a:t>
            </a:r>
            <a:r>
              <a:rPr lang="en-US" sz="4000" b="1" dirty="0">
                <a:latin typeface="+mj-lt"/>
                <a:sym typeface="Symbol" pitchFamily="18" charset="2"/>
              </a:rPr>
              <a:t></a:t>
            </a:r>
            <a:r>
              <a:rPr lang="en-GB" sz="4000" b="1" dirty="0">
                <a:latin typeface="+mj-lt"/>
                <a:sym typeface="Symbol" pitchFamily="18" charset="2"/>
              </a:rPr>
              <a:t>. </a:t>
            </a:r>
          </a:p>
          <a:p>
            <a:pPr algn="ctr"/>
            <a:r>
              <a:rPr lang="en-GB" sz="4000" b="1" dirty="0">
                <a:latin typeface="+mj-lt"/>
                <a:sym typeface="Symbol" pitchFamily="18" charset="2"/>
              </a:rPr>
              <a:t>What is the sum of the interior angle?</a:t>
            </a:r>
            <a:endParaRPr lang="en-US" sz="4000" b="1" dirty="0">
              <a:latin typeface="+mj-lt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36453" y="248466"/>
            <a:ext cx="100699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do the </a:t>
            </a:r>
            <a:r>
              <a:rPr lang="en-US" sz="6000" b="1" i="0" u="none" strike="noStrike" dirty="0">
                <a:solidFill>
                  <a:srgbClr val="FF00FF"/>
                </a:solidFill>
                <a:effectLst/>
                <a:latin typeface="Arial" panose="020B0604020202020204" pitchFamily="34" charset="0"/>
              </a:rPr>
              <a:t>interior angles</a:t>
            </a:r>
            <a:r>
              <a:rPr lang="en-US" sz="60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</a:rPr>
              <a:t>of this shape add up to?</a:t>
            </a:r>
            <a:r>
              <a:rPr lang="en-US" sz="6000" dirty="0"/>
              <a:t> </a:t>
            </a:r>
            <a:endParaRPr lang="en-GB" sz="6000" dirty="0"/>
          </a:p>
        </p:txBody>
      </p:sp>
      <p:sp>
        <p:nvSpPr>
          <p:cNvPr id="2" name="Rectangle 1"/>
          <p:cNvSpPr/>
          <p:nvPr/>
        </p:nvSpPr>
        <p:spPr>
          <a:xfrm>
            <a:off x="7189721" y="3497375"/>
            <a:ext cx="245932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n-GB" sz="9600" b="1" dirty="0">
                <a:solidFill>
                  <a:srgbClr val="FF00FF"/>
                </a:solidFill>
                <a:latin typeface="Calibri" panose="020F0502020204030204" pitchFamily="34" charset="0"/>
              </a:rPr>
              <a:t>180˚</a:t>
            </a:r>
          </a:p>
        </p:txBody>
      </p:sp>
      <p:sp>
        <p:nvSpPr>
          <p:cNvPr id="3" name="Isosceles Triangle 2"/>
          <p:cNvSpPr/>
          <p:nvPr/>
        </p:nvSpPr>
        <p:spPr>
          <a:xfrm>
            <a:off x="2179607" y="2823714"/>
            <a:ext cx="4232695" cy="3094007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4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0075" y="277220"/>
            <a:ext cx="111395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do the </a:t>
            </a:r>
            <a:r>
              <a:rPr lang="en-US" sz="5400" b="1" i="0" u="none" strike="noStrike" dirty="0">
                <a:solidFill>
                  <a:srgbClr val="FF00FF"/>
                </a:solidFill>
                <a:effectLst/>
                <a:latin typeface="Arial" panose="020B0604020202020204" pitchFamily="34" charset="0"/>
              </a:rPr>
              <a:t>interior angles</a:t>
            </a:r>
            <a:r>
              <a:rPr lang="en-US" sz="54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5400" dirty="0">
                <a:latin typeface="Arial" panose="020B0604020202020204" pitchFamily="34" charset="0"/>
              </a:rPr>
              <a:t>of this shape decagon add up to?</a:t>
            </a:r>
            <a:r>
              <a:rPr lang="en-US" sz="5400" dirty="0"/>
              <a:t> </a:t>
            </a:r>
            <a:endParaRPr lang="en-GB" sz="5400" dirty="0"/>
          </a:p>
        </p:txBody>
      </p:sp>
      <p:sp>
        <p:nvSpPr>
          <p:cNvPr id="2" name="Rectangle 1"/>
          <p:cNvSpPr/>
          <p:nvPr/>
        </p:nvSpPr>
        <p:spPr>
          <a:xfrm>
            <a:off x="7159733" y="3557132"/>
            <a:ext cx="30828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n-GB" sz="9600" b="1" dirty="0">
                <a:solidFill>
                  <a:srgbClr val="FF00FF"/>
                </a:solidFill>
                <a:latin typeface="Calibri" panose="020F0502020204030204" pitchFamily="34" charset="0"/>
              </a:rPr>
              <a:t>1440˚</a:t>
            </a:r>
          </a:p>
        </p:txBody>
      </p:sp>
      <p:sp>
        <p:nvSpPr>
          <p:cNvPr id="4" name="Decagon 3"/>
          <p:cNvSpPr/>
          <p:nvPr/>
        </p:nvSpPr>
        <p:spPr>
          <a:xfrm>
            <a:off x="1869056" y="2426897"/>
            <a:ext cx="4255698" cy="3933645"/>
          </a:xfrm>
          <a:prstGeom prst="decagon">
            <a:avLst/>
          </a:prstGeom>
          <a:noFill/>
          <a:ln w="793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0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82930" y="2165123"/>
            <a:ext cx="11129093" cy="2122665"/>
            <a:chOff x="0" y="0"/>
            <a:chExt cx="8153400" cy="1752600"/>
          </a:xfrm>
        </p:grpSpPr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>
              <a:off x="0" y="76200"/>
              <a:ext cx="1295400" cy="1447800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1981200" y="76200"/>
              <a:ext cx="1371600" cy="1524000"/>
            </a:xfrm>
            <a:prstGeom prst="rect">
              <a:avLst/>
            </a:prstGeom>
            <a:noFill/>
            <a:ln w="28575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AutoShape 7"/>
            <p:cNvSpPr>
              <a:spLocks noChangeArrowheads="1"/>
            </p:cNvSpPr>
            <p:nvPr/>
          </p:nvSpPr>
          <p:spPr bwMode="auto">
            <a:xfrm>
              <a:off x="4114800" y="0"/>
              <a:ext cx="1600200" cy="1600200"/>
            </a:xfrm>
            <a:prstGeom prst="pentagon">
              <a:avLst/>
            </a:prstGeom>
            <a:noFill/>
            <a:ln w="28575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AutoShape 8"/>
            <p:cNvSpPr>
              <a:spLocks noChangeArrowheads="1"/>
            </p:cNvSpPr>
            <p:nvPr/>
          </p:nvSpPr>
          <p:spPr bwMode="auto">
            <a:xfrm>
              <a:off x="6400800" y="76200"/>
              <a:ext cx="1752600" cy="1676400"/>
            </a:xfrm>
            <a:prstGeom prst="hexagon">
              <a:avLst>
                <a:gd name="adj" fmla="val 26136"/>
                <a:gd name="vf" fmla="val 115470"/>
              </a:avLst>
            </a:prstGeom>
            <a:noFill/>
            <a:ln w="28575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82930" y="4460862"/>
            <a:ext cx="10942978" cy="2180271"/>
            <a:chOff x="0" y="1904999"/>
            <a:chExt cx="8382000" cy="2057400"/>
          </a:xfrm>
        </p:grpSpPr>
        <p:sp>
          <p:nvSpPr>
            <p:cNvPr id="7" name="AutoShape 9"/>
            <p:cNvSpPr>
              <a:spLocks noChangeArrowheads="1"/>
            </p:cNvSpPr>
            <p:nvPr/>
          </p:nvSpPr>
          <p:spPr bwMode="auto">
            <a:xfrm>
              <a:off x="2133600" y="2209799"/>
              <a:ext cx="1524000" cy="1676400"/>
            </a:xfrm>
            <a:prstGeom prst="octagon">
              <a:avLst>
                <a:gd name="adj" fmla="val 29287"/>
              </a:avLst>
            </a:prstGeom>
            <a:noFill/>
            <a:ln w="28575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0" y="3352799"/>
              <a:ext cx="228600" cy="609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228600" y="3962399"/>
              <a:ext cx="685800" cy="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 flipV="1">
              <a:off x="914400" y="3505199"/>
              <a:ext cx="457200" cy="457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1371600" y="2666999"/>
              <a:ext cx="76200" cy="838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 flipV="1">
              <a:off x="0" y="2514599"/>
              <a:ext cx="0" cy="838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V="1">
              <a:off x="0" y="2057399"/>
              <a:ext cx="762000" cy="457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 flipH="1" flipV="1">
              <a:off x="762000" y="2057399"/>
              <a:ext cx="685800" cy="609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4343400" y="2285999"/>
              <a:ext cx="0" cy="7620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4343400" y="3047999"/>
              <a:ext cx="304800" cy="6858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4648200" y="3733799"/>
              <a:ext cx="685800" cy="228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 flipV="1">
              <a:off x="4343400" y="2057399"/>
              <a:ext cx="609600" cy="228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4953000" y="2057399"/>
              <a:ext cx="609600" cy="76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V="1">
              <a:off x="5334000" y="3733799"/>
              <a:ext cx="457200" cy="228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V="1">
              <a:off x="5791200" y="2895599"/>
              <a:ext cx="228600" cy="838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H="1" flipV="1">
              <a:off x="5943600" y="2362199"/>
              <a:ext cx="76200" cy="5334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 flipV="1">
              <a:off x="5562600" y="2133599"/>
              <a:ext cx="381000" cy="228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>
              <a:off x="7162800" y="3962399"/>
              <a:ext cx="685800" cy="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Line 27"/>
            <p:cNvSpPr>
              <a:spLocks noChangeShapeType="1"/>
            </p:cNvSpPr>
            <p:nvPr/>
          </p:nvSpPr>
          <p:spPr bwMode="auto">
            <a:xfrm flipV="1">
              <a:off x="7848600" y="3581399"/>
              <a:ext cx="533400" cy="3810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Line 28"/>
            <p:cNvSpPr>
              <a:spLocks noChangeShapeType="1"/>
            </p:cNvSpPr>
            <p:nvPr/>
          </p:nvSpPr>
          <p:spPr bwMode="auto">
            <a:xfrm flipV="1">
              <a:off x="8382000" y="2666999"/>
              <a:ext cx="0" cy="9144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Line 29"/>
            <p:cNvSpPr>
              <a:spLocks noChangeShapeType="1"/>
            </p:cNvSpPr>
            <p:nvPr/>
          </p:nvSpPr>
          <p:spPr bwMode="auto">
            <a:xfrm flipH="1" flipV="1">
              <a:off x="8001000" y="1904999"/>
              <a:ext cx="381000" cy="7620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 flipH="1">
              <a:off x="7543800" y="1904999"/>
              <a:ext cx="457200" cy="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flipH="1">
              <a:off x="6934200" y="1904999"/>
              <a:ext cx="609600" cy="228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Line 32"/>
            <p:cNvSpPr>
              <a:spLocks noChangeShapeType="1"/>
            </p:cNvSpPr>
            <p:nvPr/>
          </p:nvSpPr>
          <p:spPr bwMode="auto">
            <a:xfrm flipH="1" flipV="1">
              <a:off x="6858000" y="3657599"/>
              <a:ext cx="304800" cy="3048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Line 33"/>
            <p:cNvSpPr>
              <a:spLocks noChangeShapeType="1"/>
            </p:cNvSpPr>
            <p:nvPr/>
          </p:nvSpPr>
          <p:spPr bwMode="auto">
            <a:xfrm flipH="1">
              <a:off x="6705600" y="2133599"/>
              <a:ext cx="228600" cy="457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Line 34"/>
            <p:cNvSpPr>
              <a:spLocks noChangeShapeType="1"/>
            </p:cNvSpPr>
            <p:nvPr/>
          </p:nvSpPr>
          <p:spPr bwMode="auto">
            <a:xfrm flipH="1" flipV="1">
              <a:off x="6629400" y="3200399"/>
              <a:ext cx="228600" cy="4572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 flipH="1">
              <a:off x="6629400" y="2590799"/>
              <a:ext cx="76200" cy="609600"/>
            </a:xfrm>
            <a:prstGeom prst="line">
              <a:avLst/>
            </a:prstGeom>
            <a:noFill/>
            <a:ln w="28575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0" y="13186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You need a 3, 4, 5, 6, 7, 8, 9 and 10 sided polygons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311324" y="792360"/>
            <a:ext cx="74239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Pick one corner in each shape and </a:t>
            </a:r>
          </a:p>
          <a:p>
            <a:pPr algn="ctr" fontAlgn="b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join it to all the other corners.</a:t>
            </a:r>
          </a:p>
        </p:txBody>
      </p:sp>
    </p:spTree>
    <p:extLst>
      <p:ext uri="{BB962C8B-B14F-4D97-AF65-F5344CB8AC3E}">
        <p14:creationId xmlns:p14="http://schemas.microsoft.com/office/powerpoint/2010/main" val="116535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177713"/>
              </p:ext>
            </p:extLst>
          </p:nvPr>
        </p:nvGraphicFramePr>
        <p:xfrm>
          <a:off x="1247009" y="1284545"/>
          <a:ext cx="9512820" cy="4351422"/>
        </p:xfrm>
        <a:graphic>
          <a:graphicData uri="http://schemas.openxmlformats.org/drawingml/2006/table">
            <a:tbl>
              <a:tblPr/>
              <a:tblGrid>
                <a:gridCol w="2453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7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Sides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Triangles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sum of Interior Angles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34126" y="297171"/>
            <a:ext cx="94890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</a:rPr>
              <a:t>Complete the table from your shapes.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286578"/>
              </p:ext>
            </p:extLst>
          </p:nvPr>
        </p:nvGraphicFramePr>
        <p:xfrm>
          <a:off x="3728851" y="2156489"/>
          <a:ext cx="7002780" cy="3488624"/>
        </p:xfrm>
        <a:graphic>
          <a:graphicData uri="http://schemas.openxmlformats.org/drawingml/2006/table">
            <a:tbl>
              <a:tblPr/>
              <a:tblGrid>
                <a:gridCol w="2977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2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3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4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5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6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7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1260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8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1440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731374"/>
              </p:ext>
            </p:extLst>
          </p:nvPr>
        </p:nvGraphicFramePr>
        <p:xfrm>
          <a:off x="1247009" y="5853900"/>
          <a:ext cx="9512820" cy="436078"/>
        </p:xfrm>
        <a:graphic>
          <a:graphicData uri="http://schemas.openxmlformats.org/drawingml/2006/table">
            <a:tbl>
              <a:tblPr/>
              <a:tblGrid>
                <a:gridCol w="2453251">
                  <a:extLst>
                    <a:ext uri="{9D8B030D-6E8A-4147-A177-3AD203B41FA5}">
                      <a16:colId xmlns:a16="http://schemas.microsoft.com/office/drawing/2014/main" val="252379457"/>
                    </a:ext>
                  </a:extLst>
                </a:gridCol>
                <a:gridCol w="3001870">
                  <a:extLst>
                    <a:ext uri="{9D8B030D-6E8A-4147-A177-3AD203B41FA5}">
                      <a16:colId xmlns:a16="http://schemas.microsoft.com/office/drawing/2014/main" val="4250562444"/>
                    </a:ext>
                  </a:extLst>
                </a:gridCol>
                <a:gridCol w="4057699">
                  <a:extLst>
                    <a:ext uri="{9D8B030D-6E8A-4147-A177-3AD203B41FA5}">
                      <a16:colId xmlns:a16="http://schemas.microsoft.com/office/drawing/2014/main" val="2572957615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69585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839550"/>
              </p:ext>
            </p:extLst>
          </p:nvPr>
        </p:nvGraphicFramePr>
        <p:xfrm>
          <a:off x="3672062" y="5844754"/>
          <a:ext cx="7059569" cy="436078"/>
        </p:xfrm>
        <a:graphic>
          <a:graphicData uri="http://schemas.openxmlformats.org/drawingml/2006/table">
            <a:tbl>
              <a:tblPr/>
              <a:tblGrid>
                <a:gridCol w="3001870">
                  <a:extLst>
                    <a:ext uri="{9D8B030D-6E8A-4147-A177-3AD203B41FA5}">
                      <a16:colId xmlns:a16="http://schemas.microsoft.com/office/drawing/2014/main" val="3241660125"/>
                    </a:ext>
                  </a:extLst>
                </a:gridCol>
                <a:gridCol w="4057699">
                  <a:extLst>
                    <a:ext uri="{9D8B030D-6E8A-4147-A177-3AD203B41FA5}">
                      <a16:colId xmlns:a16="http://schemas.microsoft.com/office/drawing/2014/main" val="414661524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19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3420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230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60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6116"/>
              </p:ext>
            </p:extLst>
          </p:nvPr>
        </p:nvGraphicFramePr>
        <p:xfrm>
          <a:off x="1374383" y="1577843"/>
          <a:ext cx="2453251" cy="4351422"/>
        </p:xfrm>
        <a:graphic>
          <a:graphicData uri="http://schemas.openxmlformats.org/drawingml/2006/table">
            <a:tbl>
              <a:tblPr/>
              <a:tblGrid>
                <a:gridCol w="2453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Sides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358" marR="9358" marT="93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0333" y="72606"/>
            <a:ext cx="111913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</a:rPr>
              <a:t>What is the connect between </a:t>
            </a:r>
          </a:p>
          <a:p>
            <a:pPr lvl="0" algn="ctr" fontAlgn="b"/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</a:rPr>
              <a:t>Numbers of Side </a:t>
            </a: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</a:rPr>
              <a:t>and the </a:t>
            </a:r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</a:rPr>
              <a:t>Interior Angles</a:t>
            </a: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17920"/>
              </p:ext>
            </p:extLst>
          </p:nvPr>
        </p:nvGraphicFramePr>
        <p:xfrm>
          <a:off x="6721413" y="1602545"/>
          <a:ext cx="4057699" cy="4351422"/>
        </p:xfrm>
        <a:graphic>
          <a:graphicData uri="http://schemas.openxmlformats.org/drawingml/2006/table">
            <a:tbl>
              <a:tblPr/>
              <a:tblGrid>
                <a:gridCol w="4057699">
                  <a:extLst>
                    <a:ext uri="{9D8B030D-6E8A-4147-A177-3AD203B41FA5}">
                      <a16:colId xmlns:a16="http://schemas.microsoft.com/office/drawing/2014/main" val="1058012888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Angles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209569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732378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355126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910750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22672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220045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111287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011129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58" marR="9358" marT="93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71687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93454"/>
              </p:ext>
            </p:extLst>
          </p:nvPr>
        </p:nvGraphicFramePr>
        <p:xfrm>
          <a:off x="7273817" y="2465343"/>
          <a:ext cx="2952893" cy="3488624"/>
        </p:xfrm>
        <a:graphic>
          <a:graphicData uri="http://schemas.openxmlformats.org/drawingml/2006/table">
            <a:tbl>
              <a:tblPr/>
              <a:tblGrid>
                <a:gridCol w="2952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13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1260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1440</a:t>
                      </a:r>
                    </a:p>
                  </a:txBody>
                  <a:tcPr marL="9358" marR="9358" marT="935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81887" y="2425086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(3 – 2) x 180˚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81886" y="2836279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(4 – 2) x 180˚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81886" y="3273350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(5 – 2) x 180˚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1885" y="3713298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(6 – 2) x 180˚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81885" y="4157127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(7 – 2) x 180˚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1884" y="4602826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(8 – 2) x 180˚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94297" y="5062785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(9 – 2) x 180˚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94296" y="5473978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(10 – 2) x 180˚</a:t>
            </a:r>
          </a:p>
        </p:txBody>
      </p:sp>
      <p:sp>
        <p:nvSpPr>
          <p:cNvPr id="2" name="Rectangle 1"/>
          <p:cNvSpPr/>
          <p:nvPr/>
        </p:nvSpPr>
        <p:spPr>
          <a:xfrm>
            <a:off x="500333" y="6044986"/>
            <a:ext cx="111223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</a:rPr>
              <a:t>Interior Angles </a:t>
            </a:r>
            <a:r>
              <a:rPr lang="en-US" sz="4400" b="1">
                <a:solidFill>
                  <a:srgbClr val="000000"/>
                </a:solidFill>
                <a:latin typeface="Calibri" panose="020F0502020204030204" pitchFamily="34" charset="0"/>
              </a:rPr>
              <a:t>= (Number </a:t>
            </a:r>
            <a:r>
              <a:rPr lang="en-US" sz="4400" b="1" dirty="0">
                <a:solidFill>
                  <a:srgbClr val="000000"/>
                </a:solidFill>
                <a:latin typeface="Calibri" panose="020F0502020204030204" pitchFamily="34" charset="0"/>
              </a:rPr>
              <a:t>of Sides – 2) x 180˚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700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384284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Calculate the missing angle in the pentagon.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2172" y="1440804"/>
            <a:ext cx="5604668" cy="490761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35876" y="2434590"/>
            <a:ext cx="937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140</a:t>
            </a:r>
          </a:p>
        </p:txBody>
      </p:sp>
    </p:spTree>
    <p:extLst>
      <p:ext uri="{BB962C8B-B14F-4D97-AF65-F5344CB8AC3E}">
        <p14:creationId xmlns:p14="http://schemas.microsoft.com/office/powerpoint/2010/main" val="266905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41540" y="257762"/>
            <a:ext cx="115478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</a:rPr>
              <a:t>Come up with 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two methods </a:t>
            </a:r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</a:rPr>
              <a:t>for finding </a:t>
            </a:r>
            <a:r>
              <a:rPr lang="en-US" sz="60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5653" y="5975230"/>
            <a:ext cx="3223403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Hexagon 8"/>
          <p:cNvSpPr/>
          <p:nvPr/>
        </p:nvSpPr>
        <p:spPr>
          <a:xfrm>
            <a:off x="3456318" y="1800046"/>
            <a:ext cx="4773282" cy="4175184"/>
          </a:xfrm>
          <a:prstGeom prst="hexagon">
            <a:avLst/>
          </a:prstGeom>
          <a:noFill/>
          <a:ln w="762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620719" y="5012596"/>
            <a:ext cx="13989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60˚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5074" y="4634739"/>
            <a:ext cx="13457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6058" y="3479983"/>
            <a:ext cx="3733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Regular Hexagon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3592" y="2776953"/>
            <a:ext cx="24268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720 ÷ 6 </a:t>
            </a:r>
          </a:p>
          <a:p>
            <a:r>
              <a:rPr lang="en-GB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5400" dirty="0"/>
              <a:t>= 120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88003" y="2803406"/>
            <a:ext cx="27403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180 – 60 </a:t>
            </a:r>
          </a:p>
          <a:p>
            <a:r>
              <a:rPr lang="en-GB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GB" sz="5400" dirty="0"/>
              <a:t>= 120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1540" y="1897812"/>
            <a:ext cx="2996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Method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49340" y="1924265"/>
            <a:ext cx="2996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Method 2</a:t>
            </a:r>
          </a:p>
        </p:txBody>
      </p:sp>
    </p:spTree>
    <p:extLst>
      <p:ext uri="{BB962C8B-B14F-4D97-AF65-F5344CB8AC3E}">
        <p14:creationId xmlns:p14="http://schemas.microsoft.com/office/powerpoint/2010/main" val="215539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8" grpId="0"/>
      <p:bldP spid="2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625</Words>
  <Application>Microsoft Office PowerPoint</Application>
  <PresentationFormat>Widescreen</PresentationFormat>
  <Paragraphs>190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18</cp:revision>
  <dcterms:created xsi:type="dcterms:W3CDTF">2015-11-17T11:12:19Z</dcterms:created>
  <dcterms:modified xsi:type="dcterms:W3CDTF">2022-01-11T10:23:17Z</dcterms:modified>
</cp:coreProperties>
</file>