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1"/>
  </p:handoutMasterIdLst>
  <p:sldIdLst>
    <p:sldId id="272" r:id="rId2"/>
    <p:sldId id="256" r:id="rId3"/>
    <p:sldId id="286" r:id="rId4"/>
    <p:sldId id="258" r:id="rId5"/>
    <p:sldId id="287" r:id="rId6"/>
    <p:sldId id="261" r:id="rId7"/>
    <p:sldId id="288" r:id="rId8"/>
    <p:sldId id="262" r:id="rId9"/>
    <p:sldId id="289" r:id="rId10"/>
    <p:sldId id="264" r:id="rId11"/>
    <p:sldId id="290" r:id="rId12"/>
    <p:sldId id="266" r:id="rId13"/>
    <p:sldId id="291" r:id="rId14"/>
    <p:sldId id="268" r:id="rId15"/>
    <p:sldId id="292" r:id="rId16"/>
    <p:sldId id="270" r:id="rId17"/>
    <p:sldId id="293" r:id="rId18"/>
    <p:sldId id="275" r:id="rId19"/>
    <p:sldId id="295" r:id="rId20"/>
    <p:sldId id="277" r:id="rId21"/>
    <p:sldId id="296" r:id="rId22"/>
    <p:sldId id="279" r:id="rId23"/>
    <p:sldId id="297" r:id="rId24"/>
    <p:sldId id="283" r:id="rId25"/>
    <p:sldId id="299" r:id="rId26"/>
    <p:sldId id="285" r:id="rId27"/>
    <p:sldId id="300" r:id="rId28"/>
    <p:sldId id="301" r:id="rId29"/>
    <p:sldId id="30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89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074B9A8-2C7F-411E-A10E-4BD90E5AF37C}"/>
    <pc:docChg chg="modSld">
      <pc:chgData name="Stewart Gale" userId="3647ddd2-6040-41ae-a96d-232c23482af8" providerId="ADAL" clId="{4074B9A8-2C7F-411E-A10E-4BD90E5AF37C}" dt="2022-08-22T17:52:27.981" v="14" actId="20577"/>
      <pc:docMkLst>
        <pc:docMk/>
      </pc:docMkLst>
      <pc:sldChg chg="modSp mod">
        <pc:chgData name="Stewart Gale" userId="3647ddd2-6040-41ae-a96d-232c23482af8" providerId="ADAL" clId="{4074B9A8-2C7F-411E-A10E-4BD90E5AF37C}" dt="2022-08-22T17:52:27.981" v="14" actId="20577"/>
        <pc:sldMkLst>
          <pc:docMk/>
          <pc:sldMk cId="3220382278" sldId="272"/>
        </pc:sldMkLst>
        <pc:spChg chg="mod">
          <ac:chgData name="Stewart Gale" userId="3647ddd2-6040-41ae-a96d-232c23482af8" providerId="ADAL" clId="{4074B9A8-2C7F-411E-A10E-4BD90E5AF37C}" dt="2022-08-22T17:52:27.981" v="14" actId="20577"/>
          <ac:spMkLst>
            <pc:docMk/>
            <pc:sldMk cId="3220382278" sldId="272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22/08/2022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915676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Diagnostic </a:t>
            </a:r>
            <a:r>
              <a:rPr lang="en-GB" sz="9600" b="1"/>
              <a:t>Assessment</a:t>
            </a:r>
            <a:r>
              <a:rPr lang="en-GB" sz="11500"/>
              <a:t> .Delta </a:t>
            </a:r>
            <a:r>
              <a:rPr lang="en-GB" sz="11500" dirty="0"/>
              <a:t>2 </a:t>
            </a:r>
          </a:p>
          <a:p>
            <a:pPr algn="ctr"/>
            <a:r>
              <a:rPr lang="en-GB" sz="11500" dirty="0"/>
              <a:t> Unit 3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92D050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553943" y="3382228"/>
            <a:ext cx="24860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Plan and Elevations</a:t>
            </a:r>
          </a:p>
          <a:p>
            <a:r>
              <a:rPr lang="en-GB" b="1" dirty="0"/>
              <a:t>Surface Area</a:t>
            </a:r>
          </a:p>
          <a:p>
            <a:r>
              <a:rPr lang="en-GB" b="1" dirty="0"/>
              <a:t>Volume </a:t>
            </a:r>
          </a:p>
          <a:p>
            <a:r>
              <a:rPr lang="en-GB" b="1" dirty="0"/>
              <a:t>Circles, Arcs and Sectors</a:t>
            </a:r>
          </a:p>
          <a:p>
            <a:r>
              <a:rPr lang="en-GB" b="1" dirty="0"/>
              <a:t>Cylinders</a:t>
            </a:r>
          </a:p>
          <a:p>
            <a:r>
              <a:rPr lang="en-GB" b="1" dirty="0"/>
              <a:t>Pythagoras 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5 – Volume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0834" b="21875"/>
          <a:stretch/>
        </p:blipFill>
        <p:spPr>
          <a:xfrm>
            <a:off x="714375" y="1209675"/>
            <a:ext cx="10496550" cy="5297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60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911089"/>
              </p:ext>
            </p:extLst>
          </p:nvPr>
        </p:nvGraphicFramePr>
        <p:xfrm>
          <a:off x="247650" y="3062395"/>
          <a:ext cx="11753850" cy="3614964"/>
        </p:xfrm>
        <a:graphic>
          <a:graphicData uri="http://schemas.openxmlformats.org/drawingml/2006/table">
            <a:tbl>
              <a:tblPr/>
              <a:tblGrid>
                <a:gridCol w="3272930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480920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Here we have multiplied all of the numbers together.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should only include 3 once.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This is a correct possible method. Multiplying by 4 and then dividing by 2 is the same as multiplying by 2, so even though this isn't the most straightforward way of calculating the volume, it would work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This is how we calculate the volume of a cuboid: the base times the height x the depth.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This is a correct possible method. Multiplying by 2 and by 5 is the same as multiplying by 10, so even though this isn't the most obvious way of calculating the volume, it would work.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5 – Volume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0834" b="48029"/>
          <a:stretch/>
        </p:blipFill>
        <p:spPr>
          <a:xfrm>
            <a:off x="5924550" y="998443"/>
            <a:ext cx="5905500" cy="182202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6540" t="60248" r="4908"/>
          <a:stretch/>
        </p:blipFill>
        <p:spPr>
          <a:xfrm>
            <a:off x="466725" y="1291244"/>
            <a:ext cx="5457825" cy="123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935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6 – Circles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484" t="20313" r="5860" b="40729"/>
          <a:stretch/>
        </p:blipFill>
        <p:spPr>
          <a:xfrm>
            <a:off x="504825" y="1276350"/>
            <a:ext cx="11341168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786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432278"/>
              </p:ext>
            </p:extLst>
          </p:nvPr>
        </p:nvGraphicFramePr>
        <p:xfrm>
          <a:off x="716294" y="3062395"/>
          <a:ext cx="11276201" cy="361496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153760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24</a:t>
                      </a:r>
                      <a:r>
                        <a:rPr lang="el-GR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π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Diameter</a:t>
                      </a:r>
                      <a:r>
                        <a:rPr lang="en-US" sz="2400" b="0" baseline="0" dirty="0">
                          <a:solidFill>
                            <a:schemeClr val="tx1"/>
                          </a:solidFill>
                          <a:effectLst/>
                        </a:rPr>
                        <a:t> = 2 x 12 = 24 and circumference = 24 x </a:t>
                      </a:r>
                      <a:r>
                        <a:rPr lang="el-GR" sz="2400" b="0" baseline="0" dirty="0">
                          <a:solidFill>
                            <a:schemeClr val="tx1"/>
                          </a:solidFill>
                          <a:effectLst/>
                        </a:rPr>
                        <a:t>π</a:t>
                      </a:r>
                      <a:endParaRPr lang="en-US" sz="24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</a:t>
                      </a:r>
                      <a:r>
                        <a:rPr lang="el-GR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π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radius has been halved</a:t>
                      </a:r>
                      <a:r>
                        <a:rPr lang="en-US" sz="2000" b="0" baseline="0" dirty="0">
                          <a:solidFill>
                            <a:schemeClr val="tx1"/>
                          </a:solidFill>
                          <a:effectLst/>
                        </a:rPr>
                        <a:t> when it should be doubled to get the diameter.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12</a:t>
                      </a:r>
                      <a:r>
                        <a:rPr lang="el-GR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π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circumference of a circle is c = 𝜋d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Here it has only been multiplied by the radius.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144</a:t>
                      </a:r>
                      <a:r>
                        <a:rPr lang="el-GR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π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This calculation would give the area of the circle ( 𝜋r² ).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6 – Circles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6484" t="22905" r="5860" b="43042"/>
          <a:stretch/>
        </p:blipFill>
        <p:spPr>
          <a:xfrm>
            <a:off x="3000374" y="828080"/>
            <a:ext cx="6170673" cy="202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9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7 – Circles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469" t="19270" r="7265" b="38750"/>
          <a:stretch/>
        </p:blipFill>
        <p:spPr>
          <a:xfrm>
            <a:off x="1466850" y="904874"/>
            <a:ext cx="942022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70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44554379"/>
                  </p:ext>
                </p:extLst>
              </p:nvPr>
            </p:nvGraphicFramePr>
            <p:xfrm>
              <a:off x="184063" y="3011220"/>
              <a:ext cx="11798387" cy="3675924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675946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95.57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𝑐𝑚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area of the whole circle has been found and then halved to obtain the semicircle.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76.98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𝑐𝑚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students has squared</a:t>
                          </a: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the </a:t>
                          </a:r>
                          <a:r>
                            <a:rPr lang="el-GR" sz="1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π</a:t>
                          </a:r>
                          <a:r>
                            <a:rPr lang="en-GB" sz="1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instead of the radius</a:t>
                          </a:r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191.13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𝑐𝑚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area of the whole circle has been calculated. </a:t>
                          </a:r>
                        </a:p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This needs to be halved to find the area of the semicircle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24.50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𝑐𝑚</m:t>
                                  </m:r>
                                </m:e>
                                <m:sup>
                                  <m:r>
                                    <a:rPr lang="en-GB" sz="32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18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has calculated half the circumference instead of half the area</a:t>
                          </a:r>
                          <a:r>
                            <a:rPr lang="en-US" sz="18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244554379"/>
                  </p:ext>
                </p:extLst>
              </p:nvPr>
            </p:nvGraphicFramePr>
            <p:xfrm>
              <a:off x="184063" y="3011220"/>
              <a:ext cx="11798387" cy="3675924"/>
            </p:xfrm>
            <a:graphic>
              <a:graphicData uri="http://schemas.openxmlformats.org/drawingml/2006/table">
                <a:tbl>
                  <a:tblPr/>
                  <a:tblGrid>
                    <a:gridCol w="3122441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675946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69106" r="-278516" b="-34715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area of the whole circle has been found and then halved to obtain the semicircle.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284314" r="-278516" b="-23823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students has squared</a:t>
                          </a:r>
                          <a:r>
                            <a:rPr lang="en-US" sz="1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the </a:t>
                          </a:r>
                          <a:r>
                            <a:rPr lang="el-GR" sz="1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π</a:t>
                          </a:r>
                          <a:r>
                            <a:rPr lang="en-GB" sz="1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instead of the radius</a:t>
                          </a:r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.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8377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346903" r="-278516" b="-11504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area of the whole circle has been calculated. </a:t>
                          </a:r>
                          <a:endParaRPr lang="en-US" sz="1800" b="0" dirty="0" smtClean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  <a:p>
                          <a:pPr fontAlgn="ctr"/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This </a:t>
                          </a:r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needs to be halved to find the area of the semicircle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95" t="-495098" r="-278516" b="-274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</a:t>
                          </a:r>
                          <a:r>
                            <a:rPr lang="en-US" sz="1800" b="0" baseline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has calculated half the circumference instead of half the area</a:t>
                          </a:r>
                          <a:r>
                            <a:rPr lang="en-US" sz="18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.</a:t>
                          </a:r>
                          <a:endParaRPr lang="en-US" sz="18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7 – Circles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5469" t="19269" r="7265" b="43523"/>
          <a:stretch/>
        </p:blipFill>
        <p:spPr>
          <a:xfrm>
            <a:off x="3295649" y="794560"/>
            <a:ext cx="5738361" cy="207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27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8 – Circles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797" t="9167" r="5079" b="77083"/>
          <a:stretch/>
        </p:blipFill>
        <p:spPr>
          <a:xfrm>
            <a:off x="723899" y="1009650"/>
            <a:ext cx="10744201" cy="1257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9419" t="35818"/>
          <a:stretch/>
        </p:blipFill>
        <p:spPr>
          <a:xfrm>
            <a:off x="3424236" y="2447194"/>
            <a:ext cx="5343525" cy="413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430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1428777"/>
              </p:ext>
            </p:extLst>
          </p:nvPr>
        </p:nvGraphicFramePr>
        <p:xfrm>
          <a:off x="353384" y="2828925"/>
          <a:ext cx="11485232" cy="385880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635125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45.70cm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perimeters of the 2 semicircles have been found and the length of the straight line has been added.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37.70cm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looked at the diagram and thought that the perimeter was ¾ of the circumference of the large circle 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83.40cm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circumferences of the full circles and not halved them.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26.85cm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radii have been used as if they were diameters.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They should not have been halved.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8 – Circles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9419" t="35817" b="3676"/>
          <a:stretch/>
        </p:blipFill>
        <p:spPr>
          <a:xfrm>
            <a:off x="8024811" y="789981"/>
            <a:ext cx="2700339" cy="19495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6797" t="9167" r="5079" b="77083"/>
          <a:stretch/>
        </p:blipFill>
        <p:spPr>
          <a:xfrm>
            <a:off x="440068" y="1371302"/>
            <a:ext cx="7488385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404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9 – Circles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078" t="16146" r="7422" b="16146"/>
          <a:stretch/>
        </p:blipFill>
        <p:spPr>
          <a:xfrm>
            <a:off x="1438274" y="964347"/>
            <a:ext cx="9315451" cy="540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9323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706703"/>
              </p:ext>
            </p:extLst>
          </p:nvPr>
        </p:nvGraphicFramePr>
        <p:xfrm>
          <a:off x="301450" y="3005245"/>
          <a:ext cx="11681000" cy="373688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830893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Working backwards from the formula for the area of a circle one has to divide by 𝜋 and then take the square root to get the radius.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Having found the radius of 4, this has then been divided by 2 which is not correct.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Working backwards from the formula for the area of a circle one has to divide by 𝜋 and then take the square root to get the radius.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Working backwards from the formula for the area of a circle one has to divide by 𝜋 and then take the square root to get the radius. The square root has not been taken here.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9 – Circles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078" t="36873" r="7422" b="16146"/>
          <a:stretch/>
        </p:blipFill>
        <p:spPr>
          <a:xfrm>
            <a:off x="6228181" y="908253"/>
            <a:ext cx="4982744" cy="20065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078" t="16146" r="7422" b="70522"/>
          <a:stretch/>
        </p:blipFill>
        <p:spPr>
          <a:xfrm>
            <a:off x="514349" y="1459648"/>
            <a:ext cx="5581651" cy="63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3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1 – Plans and Elevations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868" t="11272" r="11316" b="6096"/>
          <a:stretch/>
        </p:blipFill>
        <p:spPr>
          <a:xfrm>
            <a:off x="2863516" y="1073276"/>
            <a:ext cx="6890084" cy="578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57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10 – Cylinders </a:t>
            </a:r>
          </a:p>
        </p:txBody>
      </p:sp>
      <p:pic>
        <p:nvPicPr>
          <p:cNvPr id="2050" name="Picture 2" descr="https://images.diagnosticquestions.com/uploads/questions/24091cd6-30da-4c54-b28a-1a6924101b3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" t="11129" r="6172" b="47726"/>
          <a:stretch/>
        </p:blipFill>
        <p:spPr bwMode="auto">
          <a:xfrm>
            <a:off x="590550" y="1333500"/>
            <a:ext cx="10753725" cy="376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255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31134700"/>
                  </p:ext>
                </p:extLst>
              </p:nvPr>
            </p:nvGraphicFramePr>
            <p:xfrm>
              <a:off x="238124" y="3014770"/>
              <a:ext cx="11839575" cy="3736884"/>
            </p:xfrm>
            <a:graphic>
              <a:graphicData uri="http://schemas.openxmlformats.org/drawingml/2006/table">
                <a:tbl>
                  <a:tblPr/>
                  <a:tblGrid>
                    <a:gridCol w="2886076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5349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32074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188</a:t>
                          </a:r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litres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cross-sectional surface area is 𝜋 20² = 400𝜋. Multiplying this by 150 is approximately 188495. Then we divide by 1000, as there are 1000 cm³ in a </a:t>
                          </a:r>
                          <a:r>
                            <a:rPr lang="en-US" sz="20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litre</a:t>
                          </a: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475203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18</a:t>
                          </a:r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litres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used the wrong conversion for </a:t>
                          </a:r>
                          <a:r>
                            <a:rPr lang="en-US" sz="20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metres</a:t>
                          </a: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to </a:t>
                          </a:r>
                          <a:r>
                            <a:rPr lang="en-US" sz="20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centimetres</a:t>
                          </a: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, or for </a:t>
                          </a:r>
                          <a:r>
                            <a:rPr lang="en-US" sz="2000" b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litres</a:t>
                          </a:r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397408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188495 litres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left their answer in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𝑐𝑚</m:t>
                                  </m:r>
                                </m:e>
                                <m:sup>
                                  <m:r>
                                    <a:rPr lang="en-GB" sz="2000" b="0" i="1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 and not converted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 it into </a:t>
                          </a:r>
                          <a:r>
                            <a:rPr lang="en-US" sz="2000" b="0" baseline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litres</a:t>
                          </a:r>
                          <a:r>
                            <a:rPr lang="en-US" sz="2000" b="0" baseline="0" dirty="0">
                              <a:solidFill>
                                <a:schemeClr val="tx1"/>
                              </a:solidFill>
                              <a:effectLst/>
                            </a:rPr>
                            <a:t>. 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586196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75</a:t>
                          </a:r>
                          <a:r>
                            <a:rPr lang="en-GB" sz="3200" b="0" baseline="0" dirty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litres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used 0.4 as the diameter.</a:t>
                          </a: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31134700"/>
                  </p:ext>
                </p:extLst>
              </p:nvPr>
            </p:nvGraphicFramePr>
            <p:xfrm>
              <a:off x="238124" y="3014770"/>
              <a:ext cx="11839575" cy="3736884"/>
            </p:xfrm>
            <a:graphic>
              <a:graphicData uri="http://schemas.openxmlformats.org/drawingml/2006/table">
                <a:tbl>
                  <a:tblPr/>
                  <a:tblGrid>
                    <a:gridCol w="2886076">
                      <a:extLst>
                        <a:ext uri="{9D8B030D-6E8A-4147-A177-3AD203B41FA5}">
                          <a16:colId xmlns:a16="http://schemas.microsoft.com/office/drawing/2014/main" val="2525775135"/>
                        </a:ext>
                      </a:extLst>
                    </a:gridCol>
                    <a:gridCol w="8953499">
                      <a:extLst>
                        <a:ext uri="{9D8B030D-6E8A-4147-A177-3AD203B41FA5}">
                          <a16:colId xmlns:a16="http://schemas.microsoft.com/office/drawing/2014/main" val="562879438"/>
                        </a:ext>
                      </a:extLst>
                    </a:gridCol>
                  </a:tblGrid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 ANSWER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 fontAlgn="ctr"/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CORRECT</a:t>
                          </a:r>
                          <a:r>
                            <a:rPr lang="en-GB" sz="2400" b="1" cap="all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</a:t>
                          </a:r>
                          <a:r>
                            <a:rPr lang="en-GB" sz="2400" b="1" cap="all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EXPLANATION </a:t>
                          </a:r>
                          <a:endParaRPr lang="en-GB" sz="2400" b="1" cap="all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23718772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188</a:t>
                          </a:r>
                          <a:r>
                            <a:rPr lang="en-GB" sz="32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litres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cross-sectional surface area is 𝜋 20² = 400𝜋. Multiplying this by 150 is approximately 188495. Then we divide by 1000, as there are 1000 cm³ in a </a:t>
                          </a:r>
                          <a:r>
                            <a:rPr lang="en-US" sz="20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litre</a:t>
                          </a:r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19887872"/>
                      </a:ext>
                    </a:extLst>
                  </a:tr>
                  <a:tr h="50089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COMMON MISTAKES</a:t>
                          </a:r>
                          <a:endParaRPr lang="en-GB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400" b="1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WHAT</a:t>
                          </a:r>
                          <a:r>
                            <a:rPr lang="en-US" sz="2400" b="1" baseline="0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 MIGHT BE YOUR MISTAKE </a:t>
                          </a:r>
                          <a:endParaRPr lang="en-US" sz="2400" b="1" dirty="0">
                            <a:solidFill>
                              <a:schemeClr val="tx1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AFA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671523938"/>
                      </a:ext>
                    </a:extLst>
                  </a:tr>
                  <a:tr h="74473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18</a:t>
                          </a:r>
                          <a:r>
                            <a:rPr lang="en-GB" sz="32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litres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may have used the wrong conversion for </a:t>
                          </a:r>
                          <a:r>
                            <a:rPr lang="en-US" sz="20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metres</a:t>
                          </a:r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 to </a:t>
                          </a:r>
                          <a:r>
                            <a:rPr lang="en-US" sz="20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centimetres</a:t>
                          </a:r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, or for </a:t>
                          </a:r>
                          <a:r>
                            <a:rPr lang="en-US" sz="2000" b="0" dirty="0" err="1" smtClean="0">
                              <a:solidFill>
                                <a:schemeClr val="tx1"/>
                              </a:solidFill>
                              <a:effectLst/>
                            </a:rPr>
                            <a:t>litres</a:t>
                          </a:r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76405851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188495 litres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2335" t="-400971" r="-136" b="-12621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68997206"/>
                      </a:ext>
                    </a:extLst>
                  </a:tr>
                  <a:tr h="622814">
                    <a:tc>
                      <a:txBody>
                        <a:bodyPr/>
                        <a:lstStyle/>
                        <a:p>
                          <a:pPr algn="ctr" fontAlgn="ctr"/>
                          <a:r>
                            <a:rPr lang="en-GB" sz="3200" b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75</a:t>
                          </a:r>
                          <a:r>
                            <a:rPr lang="en-GB" sz="3200" b="0" baseline="0" dirty="0" smtClean="0">
                              <a:solidFill>
                                <a:schemeClr val="tx1"/>
                              </a:solidFill>
                              <a:effectLst/>
                              <a:latin typeface="robotobold"/>
                            </a:rPr>
                            <a:t> litres</a:t>
                          </a:r>
                          <a:endParaRPr lang="en-GB" sz="3200" b="0" dirty="0">
                            <a:solidFill>
                              <a:schemeClr val="tx1"/>
                            </a:solidFill>
                            <a:effectLst/>
                            <a:latin typeface="robotobold"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fontAlgn="ctr"/>
                          <a:r>
                            <a:rPr lang="en-US" sz="2000" b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The student has used 0.4 as the diameter.</a:t>
                          </a:r>
                          <a:endParaRPr lang="en-US" sz="2000" b="0" dirty="0">
                            <a:solidFill>
                              <a:schemeClr val="tx1"/>
                            </a:solidFill>
                            <a:effectLst/>
                          </a:endParaRPr>
                        </a:p>
                      </a:txBody>
                      <a:tcPr marL="75075" marR="75075" marT="67567" marB="67567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3360683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10 – Cylinders</a:t>
            </a:r>
          </a:p>
        </p:txBody>
      </p:sp>
      <p:pic>
        <p:nvPicPr>
          <p:cNvPr id="4" name="Picture 2" descr="https://images.diagnosticquestions.com/uploads/questions/24091cd6-30da-4c54-b28a-1a6924101b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5" t="11129" r="6172" b="49238"/>
          <a:stretch/>
        </p:blipFill>
        <p:spPr bwMode="auto">
          <a:xfrm>
            <a:off x="2971800" y="819151"/>
            <a:ext cx="6048375" cy="2038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276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11 – Cylinders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813" t="14792" r="2578" b="47083"/>
          <a:stretch/>
        </p:blipFill>
        <p:spPr>
          <a:xfrm>
            <a:off x="447675" y="981075"/>
            <a:ext cx="11534775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448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508547"/>
              </p:ext>
            </p:extLst>
          </p:nvPr>
        </p:nvGraphicFramePr>
        <p:xfrm>
          <a:off x="277184" y="3129070"/>
          <a:ext cx="11637631" cy="3493044"/>
        </p:xfrm>
        <a:graphic>
          <a:graphicData uri="http://schemas.openxmlformats.org/drawingml/2006/table">
            <a:tbl>
              <a:tblPr/>
              <a:tblGrid>
                <a:gridCol w="2865106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772525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12</a:t>
                      </a:r>
                      <a:r>
                        <a:rPr lang="el-GR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π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cross-sectional area is ½𝜋 2² = 2𝜋. We then multiply by 6 to get 12𝜋.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24</a:t>
                      </a:r>
                      <a:r>
                        <a:rPr lang="el-GR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π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not have halved the area of a circle for the cross-sectional area.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96</a:t>
                      </a:r>
                      <a:r>
                        <a:rPr lang="el-GR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π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used 4 as the radius, and has not halved for a semi-circle.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48</a:t>
                      </a:r>
                      <a:r>
                        <a:rPr lang="el-GR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π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used 4 as the radius.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11 – Cylinders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13" t="18670" r="2578" b="50208"/>
          <a:stretch/>
        </p:blipFill>
        <p:spPr>
          <a:xfrm>
            <a:off x="2290762" y="923330"/>
            <a:ext cx="7920038" cy="195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292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12 – Pythagoras </a:t>
            </a:r>
          </a:p>
        </p:txBody>
      </p:sp>
      <p:pic>
        <p:nvPicPr>
          <p:cNvPr id="8194" name="Picture 2" descr="https://images.diagnosticquestions.com/uploads/questions/2a72f59a-2943-4694-a4c4-66d7c149b0b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9" t="13524" r="1745" b="38559"/>
          <a:stretch/>
        </p:blipFill>
        <p:spPr bwMode="auto">
          <a:xfrm>
            <a:off x="928687" y="1323975"/>
            <a:ext cx="10582275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0430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9543900"/>
              </p:ext>
            </p:extLst>
          </p:nvPr>
        </p:nvGraphicFramePr>
        <p:xfrm>
          <a:off x="481972" y="3119545"/>
          <a:ext cx="11228056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105615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5.86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m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have 6² - 1.3² = 34.31 and the square root of this is 5.86 m.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6.14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m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the squares, rather than subtracting.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21.7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m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forgotten to square the sides.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34.31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m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forgotten to square root.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12 – Pythagoras</a:t>
            </a:r>
          </a:p>
        </p:txBody>
      </p:sp>
      <p:pic>
        <p:nvPicPr>
          <p:cNvPr id="4" name="Picture 2" descr="https://images.diagnosticquestions.com/uploads/questions/2a72f59a-2943-4694-a4c4-66d7c149b0b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9" t="13524" r="1745" b="41766"/>
          <a:stretch/>
        </p:blipFill>
        <p:spPr bwMode="auto">
          <a:xfrm>
            <a:off x="3500437" y="828080"/>
            <a:ext cx="5405438" cy="2088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9873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13 – Pythagoras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734" t="17500" r="8594" b="40521"/>
          <a:stretch/>
        </p:blipFill>
        <p:spPr>
          <a:xfrm>
            <a:off x="304799" y="1400175"/>
            <a:ext cx="1142432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052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845428"/>
              </p:ext>
            </p:extLst>
          </p:nvPr>
        </p:nvGraphicFramePr>
        <p:xfrm>
          <a:off x="314326" y="3062395"/>
          <a:ext cx="11630024" cy="3614964"/>
        </p:xfrm>
        <a:graphic>
          <a:graphicData uri="http://schemas.openxmlformats.org/drawingml/2006/table">
            <a:tbl>
              <a:tblPr/>
              <a:tblGrid>
                <a:gridCol w="325384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376177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13.20 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can work out the hypotenuse of the lower triangle by √(9.3² + 7.2²) = 11.76 cm. We can then use this to work out x using √(11.76² + 6²) = √174.33 = 13.20.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174.33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cm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forgotten to square root.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11.76 cm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incorrect side.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10.11</a:t>
                      </a:r>
                      <a:r>
                        <a:rPr lang="en-GB" sz="3200" b="0" baseline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 cm</a:t>
                      </a:r>
                      <a:endParaRPr lang="en-GB" sz="3200" b="0" dirty="0">
                        <a:solidFill>
                          <a:schemeClr val="tx1"/>
                        </a:solidFill>
                        <a:effectLst/>
                        <a:latin typeface="robotobold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subtracted the squares in the second calculation.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13 – Pythagoras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2734" t="17499" r="8594" b="42860"/>
          <a:stretch/>
        </p:blipFill>
        <p:spPr>
          <a:xfrm>
            <a:off x="3423495" y="837605"/>
            <a:ext cx="5501430" cy="207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1807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Question 14 – Pythagoras </a:t>
            </a:r>
          </a:p>
        </p:txBody>
      </p:sp>
      <p:pic>
        <p:nvPicPr>
          <p:cNvPr id="12290" name="Picture 2" descr="https://images.diagnosticquestions.com/uploads/questions/38e06648-462f-4dc1-805e-860883496ef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1" t="9982" r="23932" b="28768"/>
          <a:stretch/>
        </p:blipFill>
        <p:spPr bwMode="auto">
          <a:xfrm>
            <a:off x="2133600" y="1133475"/>
            <a:ext cx="8096250" cy="560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5929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7040892"/>
              </p:ext>
            </p:extLst>
          </p:nvPr>
        </p:nvGraphicFramePr>
        <p:xfrm>
          <a:off x="641262" y="3232150"/>
          <a:ext cx="10909475" cy="3493044"/>
        </p:xfrm>
        <a:graphic>
          <a:graphicData uri="http://schemas.openxmlformats.org/drawingml/2006/table">
            <a:tbl>
              <a:tblPr/>
              <a:tblGrid>
                <a:gridCol w="312244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778703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We have 21² + 28² = 35², so this is a right-angled triangle.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has added the sides, without squaring.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be confusing this with an isosceles triangle.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0" dirty="0">
                          <a:solidFill>
                            <a:schemeClr val="tx1"/>
                          </a:solidFill>
                          <a:effectLst/>
                        </a:rPr>
                        <a:t>The student may think that this is a Pythagorean triple.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14 – Pythagoras</a:t>
            </a:r>
          </a:p>
        </p:txBody>
      </p:sp>
      <p:pic>
        <p:nvPicPr>
          <p:cNvPr id="6" name="Picture 2" descr="https://images.diagnosticquestions.com/uploads/questions/38e06648-462f-4dc1-805e-860883496ef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1" t="9982" r="23932" b="28768"/>
          <a:stretch/>
        </p:blipFill>
        <p:spPr bwMode="auto">
          <a:xfrm>
            <a:off x="4549907" y="818553"/>
            <a:ext cx="3346318" cy="231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526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121265"/>
              </p:ext>
            </p:extLst>
          </p:nvPr>
        </p:nvGraphicFramePr>
        <p:xfrm>
          <a:off x="158122" y="2881232"/>
          <a:ext cx="11875756" cy="3903585"/>
        </p:xfrm>
        <a:graphic>
          <a:graphicData uri="http://schemas.openxmlformats.org/drawingml/2006/table">
            <a:tbl>
              <a:tblPr/>
              <a:tblGrid>
                <a:gridCol w="298893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886825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57615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best way to answer this question is to imagine what the shape looks like from each side. From side A, we would have 4 squares on the bottom and 1 on the top, which is the view in the question.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realised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that there are 2 squares missing on top.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mirror image of the correct answer.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</a:t>
                      </a:r>
                      <a:r>
                        <a:rPr lang="en-US" sz="2000" b="0" dirty="0" err="1">
                          <a:solidFill>
                            <a:schemeClr val="tx1"/>
                          </a:solidFill>
                          <a:effectLst/>
                        </a:rPr>
                        <a:t>realised</a:t>
                      </a:r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that there are 2 squares missing on top.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1 – Plans and Elevations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4868" t="11272" r="11316" b="63499"/>
          <a:stretch/>
        </p:blipFill>
        <p:spPr>
          <a:xfrm>
            <a:off x="469232" y="923330"/>
            <a:ext cx="6890084" cy="17661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1141" t="36959" r="17675" b="6096"/>
          <a:stretch/>
        </p:blipFill>
        <p:spPr>
          <a:xfrm>
            <a:off x="7828547" y="923330"/>
            <a:ext cx="2646947" cy="184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101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2 – Plans and Elevations 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875" t="13021" r="17579" b="10313"/>
          <a:stretch/>
        </p:blipFill>
        <p:spPr>
          <a:xfrm>
            <a:off x="2886075" y="1066800"/>
            <a:ext cx="6191249" cy="543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167541"/>
              </p:ext>
            </p:extLst>
          </p:nvPr>
        </p:nvGraphicFramePr>
        <p:xfrm>
          <a:off x="124784" y="2909220"/>
          <a:ext cx="11942431" cy="3828324"/>
        </p:xfrm>
        <a:graphic>
          <a:graphicData uri="http://schemas.openxmlformats.org/drawingml/2006/table">
            <a:tbl>
              <a:tblPr/>
              <a:tblGrid>
                <a:gridCol w="2850107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909232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A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best way to answer this question is to imagine what the shape looks like from each side. From side A, we would have 3 squares on the bottom and 2 on the top, which is the view in the question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B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considered that there are only 4 squares viewable from this side.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C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mixed this answer up with A as the two are mirror images.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D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considered that there are only 4 squares viewable from this side.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2 – Plans and Elevations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614" t="41391" r="17579" b="10313"/>
          <a:stretch/>
        </p:blipFill>
        <p:spPr>
          <a:xfrm>
            <a:off x="7277100" y="820701"/>
            <a:ext cx="3333750" cy="19858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6875" t="13021" r="17579" b="62777"/>
          <a:stretch/>
        </p:blipFill>
        <p:spPr>
          <a:xfrm>
            <a:off x="700088" y="999918"/>
            <a:ext cx="5876925" cy="162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3 – Surface Area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313" t="11666" r="16953" b="78021"/>
          <a:stretch/>
        </p:blipFill>
        <p:spPr>
          <a:xfrm>
            <a:off x="638175" y="1134768"/>
            <a:ext cx="10613138" cy="10559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844" t="29688" r="53047" b="25520"/>
          <a:stretch/>
        </p:blipFill>
        <p:spPr>
          <a:xfrm>
            <a:off x="3548063" y="2089547"/>
            <a:ext cx="5095874" cy="406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66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551671"/>
              </p:ext>
            </p:extLst>
          </p:nvPr>
        </p:nvGraphicFramePr>
        <p:xfrm>
          <a:off x="323850" y="3062395"/>
          <a:ext cx="11477625" cy="3736884"/>
        </p:xfrm>
        <a:graphic>
          <a:graphicData uri="http://schemas.openxmlformats.org/drawingml/2006/table">
            <a:tbl>
              <a:tblPr/>
              <a:tblGrid>
                <a:gridCol w="3251121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226504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148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We have two triangular faces and 3 rectangular faces, so the surface area is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 (4 ×2 / 2) × 2 + 8 × 10 + 2 × 10 + 4 × 10 = 148.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88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tried to find the surface area of the visible faces only, but has not divided by 2 for the triangle.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40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found the volume.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156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not have halved the area for each triangle.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3 – Surface Area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4844" t="29688" r="53047" b="25520"/>
          <a:stretch/>
        </p:blipFill>
        <p:spPr>
          <a:xfrm>
            <a:off x="8429626" y="775097"/>
            <a:ext cx="2610268" cy="20824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313" t="11666" r="16953" b="78021"/>
          <a:stretch/>
        </p:blipFill>
        <p:spPr>
          <a:xfrm>
            <a:off x="219075" y="1449094"/>
            <a:ext cx="7991475" cy="79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343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4 – Surface Area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2917" b="46667"/>
          <a:stretch/>
        </p:blipFill>
        <p:spPr>
          <a:xfrm>
            <a:off x="304800" y="1362074"/>
            <a:ext cx="11343589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121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270171"/>
              </p:ext>
            </p:extLst>
          </p:nvPr>
        </p:nvGraphicFramePr>
        <p:xfrm>
          <a:off x="171450" y="2824270"/>
          <a:ext cx="11849100" cy="3950244"/>
        </p:xfrm>
        <a:graphic>
          <a:graphicData uri="http://schemas.openxmlformats.org/drawingml/2006/table">
            <a:tbl>
              <a:tblPr/>
              <a:tblGrid>
                <a:gridCol w="2886075">
                  <a:extLst>
                    <a:ext uri="{9D8B030D-6E8A-4147-A177-3AD203B41FA5}">
                      <a16:colId xmlns:a16="http://schemas.microsoft.com/office/drawing/2014/main" val="2525775135"/>
                    </a:ext>
                  </a:extLst>
                </a:gridCol>
                <a:gridCol w="8963025">
                  <a:extLst>
                    <a:ext uri="{9D8B030D-6E8A-4147-A177-3AD203B41FA5}">
                      <a16:colId xmlns:a16="http://schemas.microsoft.com/office/drawing/2014/main" val="562879438"/>
                    </a:ext>
                  </a:extLst>
                </a:gridCol>
              </a:tblGrid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 ANSWER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CORRECT</a:t>
                      </a:r>
                      <a:r>
                        <a:rPr lang="en-GB" sz="2400" b="1" cap="all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GB" sz="2400" b="1" cap="all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EXPLANATION 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18772"/>
                  </a:ext>
                </a:extLst>
              </a:tr>
              <a:tr h="32074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226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The cube has sides 8 - 5 = 3, so it has surface area 6 × 3 × 3 = 54. The cuboid has surface area 2 × (10 × 5 + 10 × 3 + 5 × 3) = 190. Adding these together gives 244. However, we need to remove the 2 joined sides from 244, so we have 244 - 2 × 3 × 3 = 226.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887872"/>
                  </a:ext>
                </a:extLst>
              </a:tr>
              <a:tr h="4752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COMMON MISTAKES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4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</a:t>
                      </a:r>
                      <a:r>
                        <a:rPr lang="en-US" sz="2400" b="1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MIGHT BE YOUR MISTAKE 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FA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1523938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244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not removed the joined sides.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6405851"/>
                  </a:ext>
                </a:extLst>
              </a:tr>
              <a:tr h="39740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59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may have guessed. </a:t>
                      </a:r>
                    </a:p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They may benefit from revising surface area of composite shapes.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997206"/>
                  </a:ext>
                </a:extLst>
              </a:tr>
              <a:tr h="58619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200" b="0" dirty="0">
                          <a:solidFill>
                            <a:schemeClr val="tx1"/>
                          </a:solidFill>
                          <a:effectLst/>
                          <a:latin typeface="robotobold"/>
                        </a:rPr>
                        <a:t>235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en-US" sz="2000" b="0" dirty="0">
                          <a:solidFill>
                            <a:schemeClr val="tx1"/>
                          </a:solidFill>
                          <a:effectLst/>
                        </a:rPr>
                        <a:t>The student has only removed one joining side.</a:t>
                      </a:r>
                    </a:p>
                  </a:txBody>
                  <a:tcPr marL="75075" marR="75075" marT="67567" marB="6756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60683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Answer 4 – Surface Area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3031" y="923330"/>
            <a:ext cx="5939519" cy="180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08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1483</Words>
  <Application>Microsoft Office PowerPoint</Application>
  <PresentationFormat>Widescreen</PresentationFormat>
  <Paragraphs>210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robotobold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55</cp:revision>
  <dcterms:created xsi:type="dcterms:W3CDTF">2020-06-17T17:33:36Z</dcterms:created>
  <dcterms:modified xsi:type="dcterms:W3CDTF">2022-08-22T17:52:28Z</dcterms:modified>
</cp:coreProperties>
</file>