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72" r:id="rId2"/>
    <p:sldId id="256" r:id="rId3"/>
    <p:sldId id="286" r:id="rId4"/>
    <p:sldId id="258" r:id="rId5"/>
    <p:sldId id="287" r:id="rId6"/>
    <p:sldId id="261" r:id="rId7"/>
    <p:sldId id="288" r:id="rId8"/>
    <p:sldId id="262" r:id="rId9"/>
    <p:sldId id="289" r:id="rId10"/>
    <p:sldId id="264" r:id="rId11"/>
    <p:sldId id="290" r:id="rId12"/>
    <p:sldId id="266" r:id="rId13"/>
    <p:sldId id="291" r:id="rId14"/>
    <p:sldId id="268" r:id="rId15"/>
    <p:sldId id="292" r:id="rId16"/>
    <p:sldId id="270" r:id="rId17"/>
    <p:sldId id="293" r:id="rId18"/>
    <p:sldId id="273" r:id="rId19"/>
    <p:sldId id="294" r:id="rId20"/>
    <p:sldId id="275" r:id="rId21"/>
    <p:sldId id="295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17ED8"/>
    <a:srgbClr val="0000FF"/>
    <a:srgbClr val="FFAFA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6" autoAdjust="0"/>
    <p:restoredTop sz="94660"/>
  </p:normalViewPr>
  <p:slideViewPr>
    <p:cSldViewPr snapToGrid="0">
      <p:cViewPr varScale="1">
        <p:scale>
          <a:sx n="86" d="100"/>
          <a:sy n="86" d="100"/>
        </p:scale>
        <p:origin x="-189" y="2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F50F42E9-0FC3-45C6-9D1C-8C52B452B8A5}"/>
    <pc:docChg chg="modSld">
      <pc:chgData name="Stewart Gale" userId="3647ddd2-6040-41ae-a96d-232c23482af8" providerId="ADAL" clId="{F50F42E9-0FC3-45C6-9D1C-8C52B452B8A5}" dt="2022-08-22T17:59:55.008" v="13" actId="20577"/>
      <pc:docMkLst>
        <pc:docMk/>
      </pc:docMkLst>
      <pc:sldChg chg="modSp mod">
        <pc:chgData name="Stewart Gale" userId="3647ddd2-6040-41ae-a96d-232c23482af8" providerId="ADAL" clId="{F50F42E9-0FC3-45C6-9D1C-8C52B452B8A5}" dt="2022-08-22T17:59:55.008" v="13" actId="20577"/>
        <pc:sldMkLst>
          <pc:docMk/>
          <pc:sldMk cId="3220382278" sldId="272"/>
        </pc:sldMkLst>
        <pc:spChg chg="mod">
          <ac:chgData name="Stewart Gale" userId="3647ddd2-6040-41ae-a96d-232c23482af8" providerId="ADAL" clId="{F50F42E9-0FC3-45C6-9D1C-8C52B452B8A5}" dt="2022-08-22T17:59:55.008" v="13" actId="20577"/>
          <ac:spMkLst>
            <pc:docMk/>
            <pc:sldMk cId="3220382278" sldId="272"/>
            <ac:spMk id="4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7E50A3-A954-44FC-A8D5-0C898BAA3B35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1A0533-35AC-4CC4-B4AC-E742C66315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71833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DBA633-C56F-4683-BB3B-058618876E1D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A0B57C-2E20-479E-B18C-B034535C01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1621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70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7663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3826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5828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097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5012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1614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2229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4232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7467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9299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2048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6324" y="68762"/>
            <a:ext cx="11799651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Diagnostic </a:t>
            </a:r>
            <a:r>
              <a:rPr lang="en-GB" sz="9600" b="1"/>
              <a:t>Assessment</a:t>
            </a:r>
            <a:r>
              <a:rPr lang="en-GB" sz="11500"/>
              <a:t> .Delta 3 </a:t>
            </a:r>
            <a:endParaRPr lang="en-GB" sz="11500" dirty="0"/>
          </a:p>
          <a:p>
            <a:pPr algn="ctr"/>
            <a:r>
              <a:rPr lang="en-GB" sz="11500" dirty="0"/>
              <a:t>  Unit 10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05" y="2769502"/>
            <a:ext cx="4212076" cy="3964562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1235825" y="2923955"/>
            <a:ext cx="2859579" cy="2723158"/>
          </a:xfrm>
          <a:prstGeom prst="ellipse">
            <a:avLst/>
          </a:prstGeom>
          <a:solidFill>
            <a:srgbClr val="B17ED8"/>
          </a:solidFill>
          <a:ln w="57150">
            <a:solidFill>
              <a:srgbClr val="B17E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1241367" y="3736120"/>
            <a:ext cx="27651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Proofs</a:t>
            </a:r>
            <a:r>
              <a:rPr lang="en-GB" sz="17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203822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5 – Proofs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9140" t="14687" r="9922" b="53021"/>
          <a:stretch/>
        </p:blipFill>
        <p:spPr>
          <a:xfrm>
            <a:off x="1238249" y="1228724"/>
            <a:ext cx="9867901" cy="295275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6172" t="54896" r="1094" b="18750"/>
          <a:stretch/>
        </p:blipFill>
        <p:spPr>
          <a:xfrm>
            <a:off x="442912" y="4181475"/>
            <a:ext cx="11306176" cy="240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6068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5 – Proofs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6231160"/>
              </p:ext>
            </p:extLst>
          </p:nvPr>
        </p:nvGraphicFramePr>
        <p:xfrm>
          <a:off x="186011" y="3090104"/>
          <a:ext cx="11845276" cy="361496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B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This is only true if n is an even number.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A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may be confusing this with 2n+1.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C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may reason that as 3 and 1 are odd, they add together to make an even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D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may not understand the concept of proof. They may benefit from revising this topic.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9140" t="14687" r="9922" b="53021"/>
          <a:stretch/>
        </p:blipFill>
        <p:spPr>
          <a:xfrm>
            <a:off x="347936" y="1070892"/>
            <a:ext cx="5779730" cy="172945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6172" t="54896" r="1094" b="18750"/>
          <a:stretch/>
        </p:blipFill>
        <p:spPr>
          <a:xfrm>
            <a:off x="6520130" y="1347117"/>
            <a:ext cx="5298724" cy="1129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9354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6 – Proofs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0000" t="13437" r="9531" b="54792"/>
          <a:stretch/>
        </p:blipFill>
        <p:spPr>
          <a:xfrm>
            <a:off x="1381125" y="1019174"/>
            <a:ext cx="9810750" cy="29051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7109" t="53125" b="20625"/>
          <a:stretch/>
        </p:blipFill>
        <p:spPr>
          <a:xfrm>
            <a:off x="623887" y="4020143"/>
            <a:ext cx="11325225" cy="240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7869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6 – Proofs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6836216"/>
              </p:ext>
            </p:extLst>
          </p:nvPr>
        </p:nvGraphicFramePr>
        <p:xfrm>
          <a:off x="186011" y="3090104"/>
          <a:ext cx="11845276" cy="361496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C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No matter the choice of n, any square number will be positive.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A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may confused negative and positive.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B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may not know what happens when you square a negative number.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D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may not understand the concept of proof. They may benefit from revising this topic.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0000" t="13437" r="9531" b="54792"/>
          <a:stretch/>
        </p:blipFill>
        <p:spPr>
          <a:xfrm>
            <a:off x="186011" y="923330"/>
            <a:ext cx="6315075" cy="186999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7109" t="53125" b="20625"/>
          <a:stretch/>
        </p:blipFill>
        <p:spPr>
          <a:xfrm>
            <a:off x="6581244" y="1183461"/>
            <a:ext cx="5530598" cy="1172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4954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7 – Proofs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9271" t="25521" r="9743" b="61146"/>
          <a:stretch/>
        </p:blipFill>
        <p:spPr>
          <a:xfrm>
            <a:off x="762000" y="1276350"/>
            <a:ext cx="10953750" cy="13525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t="45393"/>
          <a:stretch/>
        </p:blipFill>
        <p:spPr>
          <a:xfrm>
            <a:off x="645703" y="2762249"/>
            <a:ext cx="10900593" cy="2709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7700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7 – Proofs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8458108"/>
              </p:ext>
            </p:extLst>
          </p:nvPr>
        </p:nvGraphicFramePr>
        <p:xfrm>
          <a:off x="186011" y="3090104"/>
          <a:ext cx="11845276" cy="349304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B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</a:rPr>
                        <a:t>3 x odd = odd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A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2 x even + 4 = even and 2 x odd + 4 = even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C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200" b="0" dirty="0">
                          <a:solidFill>
                            <a:schemeClr val="tx1"/>
                          </a:solidFill>
                          <a:effectLst/>
                        </a:rPr>
                        <a:t>After</a:t>
                      </a:r>
                      <a:r>
                        <a:rPr lang="en-US" sz="2200" b="0" baseline="0" dirty="0">
                          <a:solidFill>
                            <a:schemeClr val="tx1"/>
                          </a:solidFill>
                          <a:effectLst/>
                        </a:rPr>
                        <a:t> squaring the number it gets multiplied by 2 so will always be even. </a:t>
                      </a:r>
                      <a:endParaRPr lang="en-US" sz="22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D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2(5n) multiple of 2 so will always be even.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9271" t="25521" r="9743" b="61146"/>
          <a:stretch/>
        </p:blipFill>
        <p:spPr>
          <a:xfrm>
            <a:off x="276224" y="740451"/>
            <a:ext cx="7000875" cy="86445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t="45393"/>
          <a:stretch/>
        </p:blipFill>
        <p:spPr>
          <a:xfrm>
            <a:off x="5846353" y="1386234"/>
            <a:ext cx="5994830" cy="1490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0277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8 – Proofs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90537" y="1133475"/>
            <a:ext cx="1103947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Show that (n + 4)</a:t>
            </a:r>
            <a:r>
              <a:rPr lang="en-GB" sz="5400" baseline="30000" dirty="0"/>
              <a:t>2</a:t>
            </a:r>
            <a:r>
              <a:rPr lang="en-GB" sz="5400" dirty="0"/>
              <a:t> – (n – 4)</a:t>
            </a:r>
            <a:r>
              <a:rPr lang="en-GB" sz="5400" baseline="30000" dirty="0"/>
              <a:t>2</a:t>
            </a:r>
            <a:r>
              <a:rPr lang="en-GB" sz="5400" dirty="0"/>
              <a:t> </a:t>
            </a:r>
          </a:p>
          <a:p>
            <a:pPr algn="ctr"/>
            <a:r>
              <a:rPr lang="en-GB" sz="5400" dirty="0"/>
              <a:t>is an even number </a:t>
            </a:r>
          </a:p>
          <a:p>
            <a:pPr algn="ctr"/>
            <a:r>
              <a:rPr lang="en-GB" sz="5400" dirty="0"/>
              <a:t>for all positive integer values of n. </a:t>
            </a:r>
          </a:p>
        </p:txBody>
      </p:sp>
    </p:spTree>
    <p:extLst>
      <p:ext uri="{BB962C8B-B14F-4D97-AF65-F5344CB8AC3E}">
        <p14:creationId xmlns:p14="http://schemas.microsoft.com/office/powerpoint/2010/main" val="20124309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8 – Proofs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46464867"/>
                  </p:ext>
                </p:extLst>
              </p:nvPr>
            </p:nvGraphicFramePr>
            <p:xfrm>
              <a:off x="173362" y="3023429"/>
              <a:ext cx="11845276" cy="3723670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32074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8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16n = 2(8n)  multiple of 2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20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0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p>
                                  <m:r>
                                    <a:rPr lang="en-GB" sz="20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GB" sz="2000" b="0" i="1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+8</m:t>
                              </m:r>
                              <m:r>
                                <a:rPr lang="en-GB" sz="2000" b="0" i="1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GB" sz="2000" b="0" i="1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+16 −</m:t>
                              </m:r>
                              <m:d>
                                <m:dPr>
                                  <m:ctrlPr>
                                    <a:rPr lang="en-GB" sz="20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GB" sz="20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20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e>
                                    <m:sup>
                                      <m:r>
                                        <a:rPr lang="en-GB" sz="20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GB" sz="20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 −8</m:t>
                                  </m:r>
                                  <m:r>
                                    <a:rPr lang="en-GB" sz="20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GB" sz="20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+16</m:t>
                                  </m:r>
                                </m:e>
                              </m:d>
                            </m:oMath>
                          </a14:m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 which becomes</a:t>
                          </a:r>
                          <a:r>
                            <a:rPr lang="en-US" sz="20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20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0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p>
                                  <m:r>
                                    <a:rPr lang="en-GB" sz="20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GB" sz="2000" b="0" i="1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+8</m:t>
                              </m:r>
                              <m:r>
                                <a:rPr lang="en-GB" sz="2000" b="0" i="1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GB" sz="2000" b="0" i="1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+16 −</m:t>
                              </m:r>
                              <m:sSup>
                                <m:sSupPr>
                                  <m:ctrlPr>
                                    <a:rPr lang="en-GB" sz="20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0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p>
                                  <m:r>
                                    <a:rPr lang="en-GB" sz="20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GB" sz="2000" b="0" i="1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+8</m:t>
                              </m:r>
                              <m:r>
                                <a:rPr lang="en-GB" sz="2000" b="0" i="1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GB" sz="2000" b="0" i="1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 −16</m:t>
                              </m:r>
                            </m:oMath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And this simplifies to 16n</a:t>
                          </a:r>
                          <a:r>
                            <a:rPr lang="en-US" sz="20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hence 16n = 2(8n) multiple of 2 therefore always even</a:t>
                          </a:r>
                          <a:endParaRPr lang="en-US" sz="20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32 even number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2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p>
                                  <m:r>
                                    <a:rPr lang="en-GB" sz="2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GB" sz="2200" b="0" i="1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+8</m:t>
                              </m:r>
                              <m:r>
                                <a:rPr lang="en-GB" sz="2200" b="0" i="1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GB" sz="2200" b="0" i="1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+16 −</m:t>
                              </m:r>
                              <m:d>
                                <m:dPr>
                                  <m:ctrlPr>
                                    <a:rPr lang="en-GB" sz="2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GB" sz="22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22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e>
                                    <m:sup>
                                      <m:r>
                                        <a:rPr lang="en-GB" sz="22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GB" sz="2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 −8</m:t>
                                  </m:r>
                                  <m:r>
                                    <a:rPr lang="en-GB" sz="2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GB" sz="2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+16</m:t>
                                  </m:r>
                                </m:e>
                              </m:d>
                              <m:r>
                                <a:rPr lang="en-GB" sz="2200" b="0" i="0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oMath>
                          </a14:m>
                          <a:r>
                            <a:rPr lang="en-US" sz="22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is correct but the student does multiply</a:t>
                          </a:r>
                          <a:r>
                            <a:rPr lang="en-US" sz="22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the second bracket with -1 so they get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2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p>
                                  <m:r>
                                    <a:rPr lang="en-GB" sz="2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GB" sz="2200" b="0" i="1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+8</m:t>
                              </m:r>
                              <m:r>
                                <a:rPr lang="en-GB" sz="2200" b="0" i="1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GB" sz="2200" b="0" i="1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+16 −</m:t>
                              </m:r>
                              <m:sSup>
                                <m:sSupPr>
                                  <m:ctrlPr>
                                    <a:rPr lang="en-GB" sz="2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p>
                                  <m:r>
                                    <a:rPr lang="en-GB" sz="2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GB" sz="2200" b="0" i="1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−8</m:t>
                              </m:r>
                              <m:r>
                                <a:rPr lang="en-GB" sz="2200" b="0" i="1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GB" sz="2200" b="0" i="1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+16</m:t>
                              </m:r>
                            </m:oMath>
                          </a14:m>
                          <a:r>
                            <a:rPr lang="en-US" sz="22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 = 32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0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when simplifying cancels all term.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46464867"/>
                  </p:ext>
                </p:extLst>
              </p:nvPr>
            </p:nvGraphicFramePr>
            <p:xfrm>
              <a:off x="173362" y="3023429"/>
              <a:ext cx="11845276" cy="3723670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98857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8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16n = 2(8n)  multiple of 2</a:t>
                          </a:r>
                          <a:endParaRPr lang="en-GB" sz="28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1775" t="-52147" r="-136" b="-24233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  <a:endParaRPr lang="en-GB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11104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32 even number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1775" t="-180328" r="-136" b="-7103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0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when simplifying cancels all term.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4" name="TextBox 3"/>
          <p:cNvSpPr txBox="1"/>
          <p:nvPr/>
        </p:nvSpPr>
        <p:spPr>
          <a:xfrm>
            <a:off x="700087" y="818555"/>
            <a:ext cx="1103947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Show that (n + 4)</a:t>
            </a:r>
            <a:r>
              <a:rPr lang="en-GB" sz="4400" baseline="30000" dirty="0"/>
              <a:t>2</a:t>
            </a:r>
            <a:r>
              <a:rPr lang="en-GB" sz="4400" dirty="0"/>
              <a:t> – (n – 4)</a:t>
            </a:r>
            <a:r>
              <a:rPr lang="en-GB" sz="4400" baseline="30000" dirty="0"/>
              <a:t>2</a:t>
            </a:r>
            <a:r>
              <a:rPr lang="en-GB" sz="4400" dirty="0"/>
              <a:t> </a:t>
            </a:r>
          </a:p>
          <a:p>
            <a:pPr algn="ctr"/>
            <a:r>
              <a:rPr lang="en-GB" sz="4400" dirty="0"/>
              <a:t>is an even number </a:t>
            </a:r>
          </a:p>
          <a:p>
            <a:pPr algn="ctr"/>
            <a:r>
              <a:rPr lang="en-GB" sz="4400" dirty="0"/>
              <a:t>for all positive integer values of n. </a:t>
            </a:r>
          </a:p>
        </p:txBody>
      </p:sp>
    </p:spTree>
    <p:extLst>
      <p:ext uri="{BB962C8B-B14F-4D97-AF65-F5344CB8AC3E}">
        <p14:creationId xmlns:p14="http://schemas.microsoft.com/office/powerpoint/2010/main" val="22914045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9 – Proofs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4491" b="5536"/>
          <a:stretch/>
        </p:blipFill>
        <p:spPr>
          <a:xfrm>
            <a:off x="1995487" y="971550"/>
            <a:ext cx="8201025" cy="553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9040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2649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9 – Proofs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7373639"/>
              </p:ext>
            </p:extLst>
          </p:nvPr>
        </p:nvGraphicFramePr>
        <p:xfrm>
          <a:off x="186011" y="2928179"/>
          <a:ext cx="11845276" cy="382832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A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To guarantee a odd number you must first</a:t>
                      </a:r>
                      <a:r>
                        <a:rPr lang="en-US" sz="1800" b="0" baseline="0" dirty="0">
                          <a:solidFill>
                            <a:schemeClr val="tx1"/>
                          </a:solidFill>
                          <a:effectLst/>
                        </a:rPr>
                        <a:t> turn it into an even number by multiplying by a 2 then add or subtract an odd number. Now you have an odd number you need to add or subtract 2 for the first term’s algebra. 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800" b="0" baseline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B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You can guarantee</a:t>
                      </a:r>
                      <a:r>
                        <a:rPr lang="en-US" sz="2400" b="0" baseline="0" dirty="0">
                          <a:solidFill>
                            <a:schemeClr val="tx1"/>
                          </a:solidFill>
                          <a:effectLst/>
                        </a:rPr>
                        <a:t> that n is odd to start.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C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You can guarantee</a:t>
                      </a:r>
                      <a:r>
                        <a:rPr lang="en-US" sz="2400" b="0" baseline="0" dirty="0">
                          <a:solidFill>
                            <a:schemeClr val="tx1"/>
                          </a:solidFill>
                          <a:effectLst/>
                        </a:rPr>
                        <a:t> that n is odd to start.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D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2n is an even number.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27719" b="5536"/>
          <a:stretch/>
        </p:blipFill>
        <p:spPr>
          <a:xfrm>
            <a:off x="7711229" y="805298"/>
            <a:ext cx="4043363" cy="202402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2525" b="80628"/>
          <a:stretch/>
        </p:blipFill>
        <p:spPr>
          <a:xfrm>
            <a:off x="381000" y="1340352"/>
            <a:ext cx="7115175" cy="953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0758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1 – Proofs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7012" t="24456" r="6576" b="59022"/>
          <a:stretch/>
        </p:blipFill>
        <p:spPr>
          <a:xfrm>
            <a:off x="828260" y="1311965"/>
            <a:ext cx="10535479" cy="151074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t="42476"/>
          <a:stretch/>
        </p:blipFill>
        <p:spPr>
          <a:xfrm>
            <a:off x="828598" y="2822713"/>
            <a:ext cx="10534801" cy="2963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1574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10 – Proofs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00075" y="1247775"/>
            <a:ext cx="112585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Complete the identity </a:t>
            </a:r>
          </a:p>
          <a:p>
            <a:pPr algn="ctr"/>
            <a:endParaRPr lang="en-GB" sz="2400" dirty="0"/>
          </a:p>
          <a:p>
            <a:r>
              <a:rPr lang="en-GB" sz="6000" dirty="0"/>
              <a:t>(</a:t>
            </a:r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dirty="0"/>
              <a:t> + 5)(</a:t>
            </a:r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dirty="0"/>
              <a:t> – 2) – </a:t>
            </a:r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dirty="0"/>
              <a:t>(</a:t>
            </a:r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dirty="0"/>
              <a:t> + 3) ≡   ?</a:t>
            </a:r>
          </a:p>
        </p:txBody>
      </p:sp>
    </p:spTree>
    <p:extLst>
      <p:ext uri="{BB962C8B-B14F-4D97-AF65-F5344CB8AC3E}">
        <p14:creationId xmlns:p14="http://schemas.microsoft.com/office/powerpoint/2010/main" val="6379323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10 – Proofs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8989316"/>
                  </p:ext>
                </p:extLst>
              </p:nvPr>
            </p:nvGraphicFramePr>
            <p:xfrm>
              <a:off x="186011" y="3090104"/>
              <a:ext cx="11845276" cy="3493044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32074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–10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8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After expansion</a:t>
                          </a:r>
                          <a:r>
                            <a:rPr lang="en-US" sz="28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2800" b="0" i="1" dirty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800" b="0" i="1" dirty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2800" b="0" i="1" dirty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28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 + 3x – 10 –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2800" b="0" i="1" dirty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800" b="0" i="1" dirty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2800" b="0" i="1" dirty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28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 – 3x then simplify give -10 </a:t>
                          </a:r>
                          <a:endParaRPr lang="en-US" sz="20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6x – 10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</a:t>
                          </a:r>
                          <a:r>
                            <a:rPr lang="en-US" sz="24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student expanded incorrectly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2400" b="0" i="1" dirty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400" b="0" i="1" dirty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2400" b="0" i="1" dirty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 + 3x  – 10 –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2400" b="0" i="1" dirty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400" b="0" i="1" dirty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2400" b="0" i="1" dirty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 </a:t>
                          </a:r>
                          <a:r>
                            <a:rPr lang="en-US" sz="2400" b="1" dirty="0">
                              <a:solidFill>
                                <a:srgbClr val="FF0000"/>
                              </a:solidFill>
                              <a:effectLst/>
                            </a:rPr>
                            <a:t>+ </a:t>
                          </a:r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3x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10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forgot</a:t>
                          </a:r>
                          <a:r>
                            <a:rPr lang="en-US" sz="24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about the negative.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586196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–6x – 10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</a:t>
                          </a:r>
                          <a:r>
                            <a:rPr lang="en-US" sz="24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student expanded incorrectly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2400" b="0" i="1" dirty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400" b="0" i="1" dirty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2400" b="0" i="1" dirty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 </a:t>
                          </a:r>
                          <a:r>
                            <a:rPr lang="en-US" sz="2400" b="1" dirty="0">
                              <a:solidFill>
                                <a:srgbClr val="FF0000"/>
                              </a:solidFill>
                              <a:effectLst/>
                            </a:rPr>
                            <a:t>–</a:t>
                          </a:r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 3x  – 10 –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2400" b="0" i="1" dirty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400" b="0" i="1" dirty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2400" b="0" i="1" dirty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 –</a:t>
                          </a:r>
                          <a:r>
                            <a:rPr lang="en-US" sz="24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</a:t>
                          </a:r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3x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8989316"/>
                  </p:ext>
                </p:extLst>
              </p:nvPr>
            </p:nvGraphicFramePr>
            <p:xfrm>
              <a:off x="186011" y="3090104"/>
              <a:ext cx="11845276" cy="3493044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–10 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1775" t="-83495" r="-136" b="-40485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  <a:endParaRPr lang="en-GB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6x – 10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1775" t="-265686" r="-136" b="-22843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10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forgot</a:t>
                          </a:r>
                          <a:r>
                            <a:rPr lang="en-US" sz="24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about the negative.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–6x – 10 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1775" t="-466667" r="-136" b="-2745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6" name="TextBox 5"/>
          <p:cNvSpPr txBox="1"/>
          <p:nvPr/>
        </p:nvSpPr>
        <p:spPr>
          <a:xfrm>
            <a:off x="1122311" y="923330"/>
            <a:ext cx="9972675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Complete the identity </a:t>
            </a:r>
          </a:p>
          <a:p>
            <a:pPr algn="ctr"/>
            <a:endParaRPr lang="en-GB" dirty="0"/>
          </a:p>
          <a:p>
            <a:r>
              <a:rPr lang="en-GB" sz="4800" dirty="0"/>
              <a:t>(</a:t>
            </a:r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800" dirty="0"/>
              <a:t> + 5)(</a:t>
            </a:r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800" dirty="0"/>
              <a:t> – 2) – </a:t>
            </a:r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800" dirty="0"/>
              <a:t>(</a:t>
            </a:r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800" dirty="0"/>
              <a:t> + 3) ≡   ?</a:t>
            </a:r>
          </a:p>
        </p:txBody>
      </p:sp>
    </p:spTree>
    <p:extLst>
      <p:ext uri="{BB962C8B-B14F-4D97-AF65-F5344CB8AC3E}">
        <p14:creationId xmlns:p14="http://schemas.microsoft.com/office/powerpoint/2010/main" val="23799339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0260637"/>
              </p:ext>
            </p:extLst>
          </p:nvPr>
        </p:nvGraphicFramePr>
        <p:xfrm>
          <a:off x="186011" y="3090104"/>
          <a:ext cx="11845276" cy="349304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C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Any number multiplied by 10 will also be a multiple of 5, as 10 is a multiple of 5.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A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may have misread the question as n being a multiple of 5 already.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B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may have added 2n and 3 incorrectly to get 5n.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D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not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effectLst/>
                        </a:rPr>
                        <a:t>recognised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 that adding 2 stops the number being a multiple of 5.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 – Proofs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7012" t="24456" r="6576" b="59022"/>
          <a:stretch/>
        </p:blipFill>
        <p:spPr>
          <a:xfrm>
            <a:off x="669234" y="840485"/>
            <a:ext cx="6685723" cy="95870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t="42476"/>
          <a:stretch/>
        </p:blipFill>
        <p:spPr>
          <a:xfrm>
            <a:off x="6108649" y="1319839"/>
            <a:ext cx="5420742" cy="16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1015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2 – Proofs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14375" b="54157"/>
          <a:stretch/>
        </p:blipFill>
        <p:spPr>
          <a:xfrm>
            <a:off x="371475" y="1104901"/>
            <a:ext cx="11300375" cy="2667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t="59089"/>
          <a:stretch/>
        </p:blipFill>
        <p:spPr>
          <a:xfrm>
            <a:off x="368886" y="4191000"/>
            <a:ext cx="11302964" cy="2272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800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2 – Proofs 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4300716"/>
              </p:ext>
            </p:extLst>
          </p:nvPr>
        </p:nvGraphicFramePr>
        <p:xfrm>
          <a:off x="186011" y="3004379"/>
          <a:ext cx="11845276" cy="373688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A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If you multiply any number by 4, you always get an even number.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B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may be considering multiplying by non-integers.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C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may not understand the question. They may benefit from thinking about the numbers in the 4 times table.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D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may not understand the concept of proof. They may benefit from revising this topic.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7754" t="14375" r="7916" b="54157"/>
          <a:stretch/>
        </p:blipFill>
        <p:spPr>
          <a:xfrm>
            <a:off x="342899" y="1023079"/>
            <a:ext cx="5635719" cy="157724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5168" t="59089"/>
          <a:stretch/>
        </p:blipFill>
        <p:spPr>
          <a:xfrm>
            <a:off x="6096000" y="1197769"/>
            <a:ext cx="5792412" cy="122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1556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3 – Proofs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7226" t="20833" r="10667" b="63230"/>
          <a:stretch/>
        </p:blipFill>
        <p:spPr>
          <a:xfrm>
            <a:off x="419099" y="1223665"/>
            <a:ext cx="11353800" cy="165288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t="48962"/>
          <a:stretch/>
        </p:blipFill>
        <p:spPr>
          <a:xfrm>
            <a:off x="261622" y="3009900"/>
            <a:ext cx="11668755" cy="2809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6677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3 – Proofs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0603759"/>
              </p:ext>
            </p:extLst>
          </p:nvPr>
        </p:nvGraphicFramePr>
        <p:xfrm>
          <a:off x="186011" y="3023429"/>
          <a:ext cx="11845276" cy="373688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A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These numbers will be consecutive, and will go up in increasing order.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B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correctly identified a sequence, but has not understood that the difference must be one.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C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correctly identified a sequence, but has not understood that the difference must be one.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D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given a sequence for consecutive odd or even numbers.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7226" t="20833" r="10667" b="63230"/>
          <a:stretch/>
        </p:blipFill>
        <p:spPr>
          <a:xfrm>
            <a:off x="0" y="638553"/>
            <a:ext cx="8772525" cy="127710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t="48962" b="4567"/>
          <a:stretch/>
        </p:blipFill>
        <p:spPr>
          <a:xfrm>
            <a:off x="6217286" y="1498926"/>
            <a:ext cx="5643878" cy="1237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3438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4 – Proofs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5235" t="17396" r="6093" b="65000"/>
          <a:stretch/>
        </p:blipFill>
        <p:spPr>
          <a:xfrm>
            <a:off x="690562" y="1257300"/>
            <a:ext cx="10810876" cy="160972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3281" t="42708" r="15781" b="16042"/>
          <a:stretch/>
        </p:blipFill>
        <p:spPr>
          <a:xfrm>
            <a:off x="1162050" y="2686050"/>
            <a:ext cx="9867900" cy="377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1210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4 – Proofs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2201050"/>
              </p:ext>
            </p:extLst>
          </p:nvPr>
        </p:nvGraphicFramePr>
        <p:xfrm>
          <a:off x="186011" y="3090104"/>
          <a:ext cx="11845276" cy="349304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C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As 12 and 9 have common factor 3, any number that is made will be a multiple of 3.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A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not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effectLst/>
                        </a:rPr>
                        <a:t>recognised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 that both numbers must have common factor 3.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B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dirty="0"/>
                        <a:t>The student has not </a:t>
                      </a:r>
                      <a:r>
                        <a:rPr lang="en-US" sz="2000" dirty="0" err="1"/>
                        <a:t>recognised</a:t>
                      </a:r>
                      <a:r>
                        <a:rPr lang="en-US" sz="2000" dirty="0"/>
                        <a:t> that both numbers must have common factor 3.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D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not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effectLst/>
                        </a:rPr>
                        <a:t>recognised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 that both numbers must have common factor 3.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235" t="17396" r="6093" b="65000"/>
          <a:stretch/>
        </p:blipFill>
        <p:spPr>
          <a:xfrm>
            <a:off x="376238" y="880764"/>
            <a:ext cx="6300788" cy="97232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3281" t="42708" r="15781" b="16042"/>
          <a:stretch/>
        </p:blipFill>
        <p:spPr>
          <a:xfrm>
            <a:off x="6591300" y="923330"/>
            <a:ext cx="5372100" cy="2053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0083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422</TotalTime>
  <Words>965</Words>
  <Application>Microsoft Office PowerPoint</Application>
  <PresentationFormat>Widescreen</PresentationFormat>
  <Paragraphs>154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Arial</vt:lpstr>
      <vt:lpstr>Calibri</vt:lpstr>
      <vt:lpstr>Calibri Light</vt:lpstr>
      <vt:lpstr>Cambria Math</vt:lpstr>
      <vt:lpstr>robotobold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46</cp:revision>
  <dcterms:created xsi:type="dcterms:W3CDTF">2020-06-17T17:33:36Z</dcterms:created>
  <dcterms:modified xsi:type="dcterms:W3CDTF">2022-08-22T17:59:56Z</dcterms:modified>
</cp:coreProperties>
</file>