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57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7F4B1-167B-4F4C-845B-D7A8AFBC68D4}" v="11" dt="2026-02-23T05:06:4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163176A0-02FC-47D8-8D6B-77EA423298B5}"/>
    <pc:docChg chg="modSld">
      <pc:chgData name="Stewart Gale" userId="3647ddd2-6040-41ae-a96d-232c23482af8" providerId="ADAL" clId="{163176A0-02FC-47D8-8D6B-77EA423298B5}" dt="2026-02-23T05:06:44.531" v="13" actId="20577"/>
      <pc:docMkLst>
        <pc:docMk/>
      </pc:docMkLst>
      <pc:sldChg chg="modSp mod">
        <pc:chgData name="Stewart Gale" userId="3647ddd2-6040-41ae-a96d-232c23482af8" providerId="ADAL" clId="{163176A0-02FC-47D8-8D6B-77EA423298B5}" dt="2026-02-23T05:06:44.531" v="13" actId="20577"/>
        <pc:sldMkLst>
          <pc:docMk/>
          <pc:sldMk cId="1533900290" sldId="259"/>
        </pc:sldMkLst>
        <pc:spChg chg="mod">
          <ac:chgData name="Stewart Gale" userId="3647ddd2-6040-41ae-a96d-232c23482af8" providerId="ADAL" clId="{163176A0-02FC-47D8-8D6B-77EA423298B5}" dt="2026-02-23T05:06:39.579" v="11" actId="20577"/>
          <ac:spMkLst>
            <pc:docMk/>
            <pc:sldMk cId="1533900290" sldId="259"/>
            <ac:spMk id="12" creationId="{00000000-0000-0000-0000-000000000000}"/>
          </ac:spMkLst>
        </pc:spChg>
        <pc:spChg chg="mod">
          <ac:chgData name="Stewart Gale" userId="3647ddd2-6040-41ae-a96d-232c23482af8" providerId="ADAL" clId="{163176A0-02FC-47D8-8D6B-77EA423298B5}" dt="2026-02-23T05:06:31.457" v="3" actId="20577"/>
          <ac:spMkLst>
            <pc:docMk/>
            <pc:sldMk cId="1533900290" sldId="259"/>
            <ac:spMk id="14" creationId="{00000000-0000-0000-0000-000000000000}"/>
          </ac:spMkLst>
        </pc:spChg>
        <pc:spChg chg="mod">
          <ac:chgData name="Stewart Gale" userId="3647ddd2-6040-41ae-a96d-232c23482af8" providerId="ADAL" clId="{163176A0-02FC-47D8-8D6B-77EA423298B5}" dt="2026-02-23T05:06:44.531" v="13" actId="20577"/>
          <ac:spMkLst>
            <pc:docMk/>
            <pc:sldMk cId="1533900290" sldId="259"/>
            <ac:spMk id="18" creationId="{00000000-0000-0000-0000-000000000000}"/>
          </ac:spMkLst>
        </pc:spChg>
      </pc:sldChg>
      <pc:sldChg chg="modAnim">
        <pc:chgData name="Stewart Gale" userId="3647ddd2-6040-41ae-a96d-232c23482af8" providerId="ADAL" clId="{163176A0-02FC-47D8-8D6B-77EA423298B5}" dt="2026-02-23T05:05:06.327" v="0"/>
        <pc:sldMkLst>
          <pc:docMk/>
          <pc:sldMk cId="292247798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2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1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9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7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6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3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7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8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87D8-9FA4-4888-AF37-4EAAA80998E4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173-7FF6-4C6D-8528-1D4B31D71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5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8956" y="1089453"/>
            <a:ext cx="102380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u="sng" dirty="0"/>
              <a:t>LO: Angles </a:t>
            </a:r>
          </a:p>
          <a:p>
            <a:pPr algn="ctr"/>
            <a:r>
              <a:rPr lang="en-GB" sz="13800" b="1" u="sng" dirty="0"/>
              <a:t>in a Triangle</a:t>
            </a:r>
          </a:p>
        </p:txBody>
      </p:sp>
    </p:spTree>
    <p:extLst>
      <p:ext uri="{BB962C8B-B14F-4D97-AF65-F5344CB8AC3E}">
        <p14:creationId xmlns:p14="http://schemas.microsoft.com/office/powerpoint/2010/main" val="12022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59" y="1569499"/>
            <a:ext cx="9614225" cy="5090601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06736" y="5272262"/>
            <a:ext cx="1220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7030A0"/>
                </a:solidFill>
              </a:rPr>
              <a:t>34˚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24839" y="1528386"/>
            <a:ext cx="60905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7030A0"/>
                </a:solidFill>
              </a:rPr>
              <a:t>360 – 326˚ = 34˚</a:t>
            </a: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7030A0"/>
                </a:solidFill>
              </a:rPr>
              <a:t> = 180 – 82 – 34 = 64˚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658" y="156985"/>
            <a:ext cx="11517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What is the size of angle </a:t>
            </a:r>
            <a:r>
              <a:rPr lang="en-GB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66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1173" y="1677385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54" y="1035492"/>
            <a:ext cx="8002332" cy="575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272" y="43930"/>
            <a:ext cx="11794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5400" dirty="0"/>
              <a:t>Calculate angles </a:t>
            </a:r>
            <a:r>
              <a:rPr lang="en-GB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5400" dirty="0"/>
              <a:t> and </a:t>
            </a:r>
            <a:r>
              <a:rPr lang="en-GB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en-US" sz="5400" dirty="0"/>
              <a:t> of the rectangle.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599198" y="4078616"/>
            <a:ext cx="1422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FF"/>
                </a:solidFill>
                <a:latin typeface="Times New Roman" pitchFamily="18" charset="0"/>
              </a:rPr>
              <a:t>124</a:t>
            </a:r>
            <a:r>
              <a:rPr lang="en-US" sz="4800" i="1" dirty="0">
                <a:solidFill>
                  <a:srgbClr val="FF00FF"/>
                </a:solidFill>
                <a:latin typeface="Times New Roman" pitchFamily="18" charset="0"/>
              </a:rPr>
              <a:t>˚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79898" y="5809445"/>
            <a:ext cx="1220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</a:rPr>
              <a:t>28</a:t>
            </a:r>
            <a:r>
              <a:rPr lang="en-US" sz="4800" b="1" i="1" dirty="0">
                <a:solidFill>
                  <a:srgbClr val="FF00FF"/>
                </a:solidFill>
                <a:latin typeface="Times New Roman" pitchFamily="18" charset="0"/>
              </a:rPr>
              <a:t>˚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440369" y="5838733"/>
            <a:ext cx="1220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FF"/>
                </a:solidFill>
                <a:latin typeface="Times New Roman" pitchFamily="18" charset="0"/>
              </a:rPr>
              <a:t>28</a:t>
            </a:r>
            <a:r>
              <a:rPr lang="en-US" sz="4800" i="1" dirty="0">
                <a:solidFill>
                  <a:srgbClr val="FF00FF"/>
                </a:solidFill>
                <a:latin typeface="Times New Roman" pitchFamily="18" charset="0"/>
              </a:rPr>
              <a:t>˚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02212" y="5037284"/>
            <a:ext cx="1220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</a:rPr>
              <a:t>62</a:t>
            </a:r>
            <a:r>
              <a:rPr lang="en-US" sz="4800" b="1" i="1" dirty="0">
                <a:solidFill>
                  <a:srgbClr val="FF00FF"/>
                </a:solidFill>
                <a:latin typeface="Times New Roman" pitchFamily="18" charset="0"/>
              </a:rPr>
              <a:t>˚</a:t>
            </a:r>
          </a:p>
        </p:txBody>
      </p:sp>
    </p:spTree>
    <p:extLst>
      <p:ext uri="{BB962C8B-B14F-4D97-AF65-F5344CB8AC3E}">
        <p14:creationId xmlns:p14="http://schemas.microsoft.com/office/powerpoint/2010/main" val="6697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9985" t="29369" r="25262" b="46599"/>
          <a:stretch/>
        </p:blipFill>
        <p:spPr>
          <a:xfrm>
            <a:off x="3191710" y="3735702"/>
            <a:ext cx="4656374" cy="1666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87" y="194111"/>
            <a:ext cx="11261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What do the diagrams show?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2148" t="41066" r="27686" b="31648"/>
          <a:stretch/>
        </p:blipFill>
        <p:spPr>
          <a:xfrm>
            <a:off x="1219201" y="1681241"/>
            <a:ext cx="3824494" cy="1732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3140" y="5648226"/>
            <a:ext cx="1105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Angles in a triangle add up to 180˚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2633" t="41584" r="27116" b="32100"/>
          <a:stretch/>
        </p:blipFill>
        <p:spPr>
          <a:xfrm>
            <a:off x="7044710" y="1744224"/>
            <a:ext cx="3824494" cy="1666926"/>
          </a:xfrm>
          <a:prstGeom prst="rect">
            <a:avLst/>
          </a:prstGeom>
        </p:spPr>
      </p:pic>
      <p:sp>
        <p:nvSpPr>
          <p:cNvPr id="2" name="Arc 1"/>
          <p:cNvSpPr/>
          <p:nvPr/>
        </p:nvSpPr>
        <p:spPr>
          <a:xfrm rot="191045">
            <a:off x="4869171" y="2275492"/>
            <a:ext cx="2585357" cy="473528"/>
          </a:xfrm>
          <a:prstGeom prst="arc">
            <a:avLst>
              <a:gd name="adj1" fmla="val 10959889"/>
              <a:gd name="adj2" fmla="val 20926532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9100653">
            <a:off x="6828600" y="3865235"/>
            <a:ext cx="2585357" cy="473528"/>
          </a:xfrm>
          <a:prstGeom prst="arc">
            <a:avLst>
              <a:gd name="adj1" fmla="val 10959889"/>
              <a:gd name="adj2" fmla="val 20926532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83" y="1208187"/>
            <a:ext cx="5624445" cy="425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74171"/>
            <a:ext cx="970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What is the name of this triangle?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3437" y="5575553"/>
            <a:ext cx="69225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6600" b="1" dirty="0">
                <a:solidFill>
                  <a:prstClr val="black"/>
                </a:solidFill>
              </a:rPr>
              <a:t>Equilateral Triangle</a:t>
            </a:r>
            <a:endParaRPr lang="en-GB" sz="6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3640" y="1654628"/>
            <a:ext cx="70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327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83" y="2198787"/>
            <a:ext cx="5624445" cy="425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74171"/>
            <a:ext cx="9704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What 2 properties do you know about this triangle?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2956" y="2133600"/>
            <a:ext cx="472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All sides are </a:t>
            </a:r>
          </a:p>
          <a:p>
            <a:pPr algn="ctr"/>
            <a:r>
              <a:rPr lang="en-GB" sz="4800" b="1" dirty="0"/>
              <a:t>the same length.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8484" y="4147143"/>
            <a:ext cx="3913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All angles are </a:t>
            </a:r>
          </a:p>
          <a:p>
            <a:pPr algn="ctr"/>
            <a:r>
              <a:rPr lang="en-GB" sz="4800" b="1" dirty="0"/>
              <a:t>the same size.</a:t>
            </a:r>
          </a:p>
          <a:p>
            <a:pPr algn="ctr"/>
            <a:r>
              <a:rPr lang="en-GB" sz="4800" b="1" dirty="0"/>
              <a:t>60˚</a:t>
            </a:r>
          </a:p>
        </p:txBody>
      </p:sp>
    </p:spTree>
    <p:extLst>
      <p:ext uri="{BB962C8B-B14F-4D97-AF65-F5344CB8AC3E}">
        <p14:creationId xmlns:p14="http://schemas.microsoft.com/office/powerpoint/2010/main" val="5706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74171"/>
            <a:ext cx="970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What is the name of this triangle?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5130" y="5575553"/>
            <a:ext cx="627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6600" b="1" dirty="0">
                <a:solidFill>
                  <a:prstClr val="black"/>
                </a:solidFill>
              </a:rPr>
              <a:t>Isosceles Triangle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33" y="1216680"/>
            <a:ext cx="5127544" cy="41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74171"/>
            <a:ext cx="9704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What 2 properties do you know about this triangle?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9927" y="2133600"/>
            <a:ext cx="472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Two sides are </a:t>
            </a:r>
          </a:p>
          <a:p>
            <a:pPr algn="ctr"/>
            <a:r>
              <a:rPr lang="en-GB" sz="4800" b="1" dirty="0"/>
              <a:t>the same length.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2685" y="4473714"/>
            <a:ext cx="4414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Two angles are </a:t>
            </a:r>
          </a:p>
          <a:p>
            <a:pPr algn="ctr"/>
            <a:r>
              <a:rPr lang="en-GB" sz="4800" b="1" dirty="0"/>
              <a:t>the same size.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2" y="2133600"/>
            <a:ext cx="5127180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8" y="636815"/>
            <a:ext cx="5127180" cy="4157832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94885" y="3680824"/>
            <a:ext cx="1220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latin typeface="Times New Roman" pitchFamily="18" charset="0"/>
              </a:rPr>
              <a:t>50˚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86487" y="3738716"/>
            <a:ext cx="1220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2436" y="5006995"/>
            <a:ext cx="28437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i="1" dirty="0">
                <a:latin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</a:rPr>
              <a:t> = </a:t>
            </a:r>
            <a:r>
              <a:rPr lang="en-US" sz="6000" b="1" dirty="0">
                <a:latin typeface="Times New Roman" pitchFamily="18" charset="0"/>
              </a:rPr>
              <a:t>50˚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77" y="596547"/>
            <a:ext cx="5127180" cy="4157832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703230" y="1202156"/>
            <a:ext cx="1220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latin typeface="Times New Roman" pitchFamily="18" charset="0"/>
              </a:rPr>
              <a:t>50˚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190896" y="3698448"/>
            <a:ext cx="1220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97385" y="5006995"/>
            <a:ext cx="56714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i="1" dirty="0">
                <a:latin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</a:rPr>
              <a:t> = (</a:t>
            </a:r>
            <a:r>
              <a:rPr lang="en-US" sz="6000" dirty="0"/>
              <a:t>180 – 50) ÷ 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17607" y="5894181"/>
            <a:ext cx="28437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i="1" dirty="0">
                <a:latin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</a:rPr>
              <a:t> = </a:t>
            </a:r>
            <a:r>
              <a:rPr lang="en-US" sz="6000" b="1" dirty="0">
                <a:latin typeface="Times New Roman" pitchFamily="18" charset="0"/>
              </a:rPr>
              <a:t>65˚</a:t>
            </a:r>
          </a:p>
        </p:txBody>
      </p:sp>
    </p:spTree>
    <p:extLst>
      <p:ext uri="{BB962C8B-B14F-4D97-AF65-F5344CB8AC3E}">
        <p14:creationId xmlns:p14="http://schemas.microsoft.com/office/powerpoint/2010/main" val="18610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6"/>
          <p:cNvSpPr>
            <a:spLocks noChangeArrowheads="1"/>
          </p:cNvSpPr>
          <p:nvPr/>
        </p:nvSpPr>
        <p:spPr bwMode="auto">
          <a:xfrm rot="7372714">
            <a:off x="2819149" y="2650508"/>
            <a:ext cx="4833469" cy="382779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5B2FF"/>
              </a:gs>
              <a:gs pos="100000">
                <a:srgbClr val="9FCFFF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3556" y="3378372"/>
            <a:ext cx="408214" cy="266190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46169" y="5312678"/>
            <a:ext cx="10887" cy="459879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570790" y="4699482"/>
            <a:ext cx="126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latin typeface="Times New Roman" pitchFamily="18" charset="0"/>
              </a:rPr>
              <a:t>70˚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663508" y="4655938"/>
            <a:ext cx="1220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910297" y="3848099"/>
            <a:ext cx="28437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i="1" dirty="0">
                <a:latin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</a:rPr>
              <a:t> </a:t>
            </a:r>
            <a:r>
              <a:rPr lang="en-US" sz="6000" dirty="0"/>
              <a:t>= </a:t>
            </a:r>
            <a:r>
              <a:rPr lang="en-US" sz="6000" b="1" dirty="0"/>
              <a:t>55˚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658" y="156985"/>
            <a:ext cx="11517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What is the size of angle </a:t>
            </a:r>
            <a:r>
              <a:rPr lang="en-GB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6600" dirty="0"/>
              <a:t>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02738" y="2203754"/>
            <a:ext cx="45502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i="1" dirty="0">
                <a:latin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</a:rPr>
              <a:t> </a:t>
            </a:r>
            <a:r>
              <a:rPr lang="en-US" sz="6000" dirty="0"/>
              <a:t>= </a:t>
            </a:r>
            <a:r>
              <a:rPr lang="en-US" sz="6000" b="1" dirty="0"/>
              <a:t>110˚ ÷ 2 </a:t>
            </a:r>
          </a:p>
        </p:txBody>
      </p:sp>
    </p:spTree>
    <p:extLst>
      <p:ext uri="{BB962C8B-B14F-4D97-AF65-F5344CB8AC3E}">
        <p14:creationId xmlns:p14="http://schemas.microsoft.com/office/powerpoint/2010/main" val="29224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34" y="1105572"/>
            <a:ext cx="8702051" cy="5333199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55522" y="5163406"/>
            <a:ext cx="14369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100˚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530607" y="5482697"/>
            <a:ext cx="1220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31˚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810000" y="5067199"/>
            <a:ext cx="1693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80˚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690757" y="2704425"/>
            <a:ext cx="2226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4800" b="1" dirty="0">
                <a:solidFill>
                  <a:srgbClr val="FF0000"/>
                </a:solidFill>
              </a:rPr>
              <a:t>49˚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658" y="156985"/>
            <a:ext cx="11517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What is the size of angle </a:t>
            </a:r>
            <a:r>
              <a:rPr lang="en-GB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60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2299" y="1606034"/>
            <a:ext cx="412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20</cp:revision>
  <dcterms:created xsi:type="dcterms:W3CDTF">2017-12-10T10:24:58Z</dcterms:created>
  <dcterms:modified xsi:type="dcterms:W3CDTF">2026-02-23T05:06:47Z</dcterms:modified>
</cp:coreProperties>
</file>