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481" r:id="rId2"/>
    <p:sldId id="484" r:id="rId3"/>
    <p:sldId id="348" r:id="rId4"/>
    <p:sldId id="736" r:id="rId5"/>
    <p:sldId id="720" r:id="rId6"/>
    <p:sldId id="721" r:id="rId7"/>
    <p:sldId id="722" r:id="rId8"/>
    <p:sldId id="694" r:id="rId9"/>
    <p:sldId id="723" r:id="rId10"/>
    <p:sldId id="724" r:id="rId11"/>
    <p:sldId id="725" r:id="rId12"/>
    <p:sldId id="726" r:id="rId13"/>
    <p:sldId id="727" r:id="rId14"/>
    <p:sldId id="728" r:id="rId15"/>
    <p:sldId id="729" r:id="rId16"/>
    <p:sldId id="730" r:id="rId17"/>
    <p:sldId id="731" r:id="rId18"/>
    <p:sldId id="732" r:id="rId19"/>
    <p:sldId id="733" r:id="rId20"/>
    <p:sldId id="734" r:id="rId21"/>
    <p:sldId id="73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ie Frost" initials="JF" lastIdx="1" clrIdx="0">
    <p:extLst>
      <p:ext uri="{19B8F6BF-5375-455C-9EA6-DF929625EA0E}">
        <p15:presenceInfo xmlns:p15="http://schemas.microsoft.com/office/powerpoint/2012/main" userId="13ffd922e6d1d98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07" autoAdjust="0"/>
    <p:restoredTop sz="88534" autoAdjust="0"/>
  </p:normalViewPr>
  <p:slideViewPr>
    <p:cSldViewPr>
      <p:cViewPr varScale="1">
        <p:scale>
          <a:sx n="102" d="100"/>
          <a:sy n="102" d="100"/>
        </p:scale>
        <p:origin x="2304" y="318"/>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E87F4A-DD11-41AF-8B76-F2E5B6202836}" type="datetimeFigureOut">
              <a:rPr lang="en-GB" smtClean="0"/>
              <a:pPr/>
              <a:t>19/03/2025</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F2399-CD51-4C4C-BC34-03B9F40F9CF8}" type="slidenum">
              <a:rPr lang="en-GB" smtClean="0"/>
              <a:pPr/>
              <a:t>‹#›</a:t>
            </a:fld>
            <a:endParaRPr lang="en-GB" dirty="0"/>
          </a:p>
        </p:txBody>
      </p:sp>
    </p:spTree>
    <p:extLst>
      <p:ext uri="{BB962C8B-B14F-4D97-AF65-F5344CB8AC3E}">
        <p14:creationId xmlns:p14="http://schemas.microsoft.com/office/powerpoint/2010/main" val="547450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19/03/2025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281611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19/03/2025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02339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19/03/2025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962211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19/03/2025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87517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9AFE4D-3339-4F90-AB07-DAB31D79E32A}" type="datetimeFigureOut">
              <a:rPr lang="en-GB" smtClean="0"/>
              <a:pPr/>
              <a:t>19/03/2025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932520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B9AFE4D-3339-4F90-AB07-DAB31D79E32A}" type="datetimeFigureOut">
              <a:rPr lang="en-GB" smtClean="0"/>
              <a:pPr/>
              <a:t>19/03/2025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566172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B9AFE4D-3339-4F90-AB07-DAB31D79E32A}" type="datetimeFigureOut">
              <a:rPr lang="en-GB" smtClean="0"/>
              <a:pPr/>
              <a:t>19/03/2025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020052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B9AFE4D-3339-4F90-AB07-DAB31D79E32A}" type="datetimeFigureOut">
              <a:rPr lang="en-GB" smtClean="0"/>
              <a:pPr/>
              <a:t>19/03/2025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3408912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9AFE4D-3339-4F90-AB07-DAB31D79E32A}" type="datetimeFigureOut">
              <a:rPr lang="en-GB" smtClean="0"/>
              <a:pPr/>
              <a:t>19/03/2025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179336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19/03/2025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997128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19/03/2025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066496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AFE4D-3339-4F90-AB07-DAB31D79E32A}" type="datetimeFigureOut">
              <a:rPr lang="en-GB" smtClean="0"/>
              <a:pPr/>
              <a:t>19/03/2025</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3896745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6.png"/><Relationship Id="rId12" Type="http://schemas.microsoft.com/office/2007/relationships/hdphoto" Target="../media/hdphoto4.wdp"/><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8.png"/><Relationship Id="rId5" Type="http://schemas.openxmlformats.org/officeDocument/2006/relationships/image" Target="../media/image5.png"/><Relationship Id="rId10" Type="http://schemas.microsoft.com/office/2007/relationships/hdphoto" Target="../media/hdphoto3.wdp"/><Relationship Id="rId4" Type="http://schemas.openxmlformats.org/officeDocument/2006/relationships/image" Target="../media/image4.pn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6688" y="2130425"/>
            <a:ext cx="8001000" cy="1470025"/>
          </a:xfrm>
        </p:spPr>
        <p:txBody>
          <a:bodyPr>
            <a:normAutofit/>
          </a:bodyPr>
          <a:lstStyle/>
          <a:p>
            <a:r>
              <a:rPr lang="en-GB" b="1" dirty="0">
                <a:solidFill>
                  <a:srgbClr val="92D050"/>
                </a:solidFill>
              </a:rPr>
              <a:t>Further Stats 1 Chapter 8 :: </a:t>
            </a:r>
            <a:br>
              <a:rPr lang="en-GB" b="1" dirty="0">
                <a:solidFill>
                  <a:srgbClr val="92D050"/>
                </a:solidFill>
              </a:rPr>
            </a:br>
            <a:r>
              <a:rPr lang="en-GB" dirty="0"/>
              <a:t>Quality of Tests</a:t>
            </a:r>
          </a:p>
        </p:txBody>
      </p:sp>
      <p:sp>
        <p:nvSpPr>
          <p:cNvPr id="3" name="Subtitle 2"/>
          <p:cNvSpPr>
            <a:spLocks noGrp="1"/>
          </p:cNvSpPr>
          <p:nvPr>
            <p:ph type="subTitle" idx="1"/>
          </p:nvPr>
        </p:nvSpPr>
        <p:spPr>
          <a:xfrm>
            <a:off x="1079612" y="3986543"/>
            <a:ext cx="6984776" cy="1417712"/>
          </a:xfrm>
        </p:spPr>
        <p:txBody>
          <a:bodyPr>
            <a:normAutofit/>
          </a:bodyPr>
          <a:lstStyle/>
          <a:p>
            <a:r>
              <a:rPr lang="en-GB" sz="2800" dirty="0"/>
              <a:t>jfrost@tiffin.kingston.sch.uk</a:t>
            </a:r>
          </a:p>
          <a:p>
            <a:r>
              <a:rPr lang="en-GB" sz="2000" b="1" dirty="0"/>
              <a:t>www.drfrostmaths.com</a:t>
            </a:r>
            <a:br>
              <a:rPr lang="en-GB" sz="2000" b="1" dirty="0"/>
            </a:br>
            <a:r>
              <a:rPr lang="en-GB" sz="2000" b="1" dirty="0"/>
              <a:t>@DrFrostMaths</a:t>
            </a:r>
            <a:r>
              <a:rPr lang="en-GB" sz="2000" dirty="0"/>
              <a:t> </a:t>
            </a:r>
          </a:p>
        </p:txBody>
      </p:sp>
      <p:cxnSp>
        <p:nvCxnSpPr>
          <p:cNvPr id="8" name="Straight Connector 7"/>
          <p:cNvCxnSpPr/>
          <p:nvPr/>
        </p:nvCxnSpPr>
        <p:spPr>
          <a:xfrm>
            <a:off x="0" y="1268760"/>
            <a:ext cx="9144000"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2" descr="E:\TiffinSchoolLogoSmal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212" y="111910"/>
            <a:ext cx="1008112" cy="10133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7504" y="6461720"/>
            <a:ext cx="4104456" cy="369332"/>
          </a:xfrm>
          <a:prstGeom prst="rect">
            <a:avLst/>
          </a:prstGeom>
          <a:noFill/>
        </p:spPr>
        <p:txBody>
          <a:bodyPr wrap="square" rtlCol="0">
            <a:spAutoFit/>
          </a:bodyPr>
          <a:lstStyle/>
          <a:p>
            <a:r>
              <a:rPr lang="en-GB" dirty="0"/>
              <a:t>Last modified: 19</a:t>
            </a:r>
            <a:r>
              <a:rPr lang="en-GB" baseline="30000" dirty="0"/>
              <a:t>th</a:t>
            </a:r>
            <a:r>
              <a:rPr lang="en-GB" dirty="0"/>
              <a:t> March 2025</a:t>
            </a:r>
          </a:p>
        </p:txBody>
      </p:sp>
    </p:spTree>
    <p:extLst>
      <p:ext uri="{BB962C8B-B14F-4D97-AF65-F5344CB8AC3E}">
        <p14:creationId xmlns:p14="http://schemas.microsoft.com/office/powerpoint/2010/main" val="2913017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399F66D-182A-479D-AD0E-30FCC863FEBB}"/>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6E251A2A-86C6-400E-9CA3-D2DA466F2B91}"/>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Further Example</a:t>
              </a:r>
              <a:endParaRPr lang="en-GB" sz="3200" dirty="0"/>
            </a:p>
          </p:txBody>
        </p:sp>
        <p:cxnSp>
          <p:nvCxnSpPr>
            <p:cNvPr id="4" name="Straight Connector 3">
              <a:extLst>
                <a:ext uri="{FF2B5EF4-FFF2-40B4-BE49-F238E27FC236}">
                  <a16:creationId xmlns:a16="http://schemas.microsoft.com/office/drawing/2014/main" id="{9BD0861B-D517-4773-8408-F5F56C91641D}"/>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76ED745-5F6C-4919-8E2F-07E08E31FB28}"/>
                  </a:ext>
                </a:extLst>
              </p:cNvPr>
              <p:cNvSpPr txBox="1"/>
              <p:nvPr/>
            </p:nvSpPr>
            <p:spPr>
              <a:xfrm>
                <a:off x="304668" y="764704"/>
                <a:ext cx="8533520" cy="224676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400" b="0" dirty="0"/>
                  <a:t>[Textbook] The weight of jam in a jar, measured in grams, is distributed normally with a mean of 150 g and a standard deviation of 6 g. The production process occasionally leads to a change in the mean weight of jam per jar but the standard deviation remains unaltered.</a:t>
                </a:r>
              </a:p>
              <a:p>
                <a:r>
                  <a:rPr lang="en-GB" sz="1400" dirty="0"/>
                  <a:t>The manager monitors the production process and for every new batch takes a random sample of 25 jars and weighs their contents to see if there has been any reduction in the mean weight of jam per jar.</a:t>
                </a:r>
              </a:p>
              <a:p>
                <a:r>
                  <a:rPr lang="en-GB" sz="1400" dirty="0"/>
                  <a:t>Find the critical values for the test statistic </a:t>
                </a:r>
                <a14:m>
                  <m:oMath xmlns:m="http://schemas.openxmlformats.org/officeDocument/2006/math">
                    <m:acc>
                      <m:accPr>
                        <m:chr m:val="̅"/>
                        <m:ctrlPr>
                          <a:rPr lang="en-GB" sz="1400" b="0" i="1" smtClean="0">
                            <a:latin typeface="Cambria Math" panose="02040503050406030204" pitchFamily="18" charset="0"/>
                          </a:rPr>
                        </m:ctrlPr>
                      </m:accPr>
                      <m:e>
                        <m:r>
                          <a:rPr lang="en-GB" sz="1400" b="0" i="1" smtClean="0">
                            <a:latin typeface="Cambria Math" panose="02040503050406030204" pitchFamily="18" charset="0"/>
                          </a:rPr>
                          <m:t>𝑋</m:t>
                        </m:r>
                      </m:e>
                    </m:acc>
                  </m:oMath>
                </a14:m>
                <a:r>
                  <a:rPr lang="en-GB" sz="1400" dirty="0"/>
                  <a:t>, the mean weight of jam in a sample of 25 jars, using:</a:t>
                </a:r>
              </a:p>
              <a:p>
                <a:pPr marL="342900" indent="-342900">
                  <a:buAutoNum type="alphaLcParenBoth"/>
                </a:pPr>
                <a:r>
                  <a:rPr lang="en-GB" sz="1400" dirty="0"/>
                  <a:t>a 5% level of significance</a:t>
                </a:r>
              </a:p>
              <a:p>
                <a:pPr marL="342900" indent="-342900">
                  <a:buAutoNum type="alphaLcParenBoth"/>
                </a:pPr>
                <a:r>
                  <a:rPr lang="en-GB" sz="1400" dirty="0"/>
                  <a:t>a 1% level of significance </a:t>
                </a:r>
              </a:p>
              <a:p>
                <a:r>
                  <a:rPr lang="en-GB" sz="1400" dirty="0"/>
                  <a:t>Given that the true value of </a:t>
                </a:r>
                <a14:m>
                  <m:oMath xmlns:m="http://schemas.openxmlformats.org/officeDocument/2006/math">
                    <m:r>
                      <a:rPr lang="en-GB" sz="1400" b="0" i="1" smtClean="0">
                        <a:latin typeface="Cambria Math" panose="02040503050406030204" pitchFamily="18" charset="0"/>
                      </a:rPr>
                      <m:t>𝜇</m:t>
                    </m:r>
                  </m:oMath>
                </a14:m>
                <a:r>
                  <a:rPr lang="en-GB" sz="1400" dirty="0"/>
                  <a:t> for the new batch is in fact 147,</a:t>
                </a:r>
              </a:p>
              <a:p>
                <a:r>
                  <a:rPr lang="en-GB" sz="1400" dirty="0"/>
                  <a:t>(c)    find the probability of a Type II error for each of the above critical regions.</a:t>
                </a:r>
              </a:p>
            </p:txBody>
          </p:sp>
        </mc:Choice>
        <mc:Fallback xmlns="">
          <p:sp>
            <p:nvSpPr>
              <p:cNvPr id="6" name="TextBox 5">
                <a:extLst>
                  <a:ext uri="{FF2B5EF4-FFF2-40B4-BE49-F238E27FC236}">
                    <a16:creationId xmlns:a16="http://schemas.microsoft.com/office/drawing/2014/main" id="{C76ED745-5F6C-4919-8E2F-07E08E31FB28}"/>
                  </a:ext>
                </a:extLst>
              </p:cNvPr>
              <p:cNvSpPr txBox="1">
                <a:spLocks noRot="1" noChangeAspect="1" noMove="1" noResize="1" noEditPoints="1" noAdjustHandles="1" noChangeArrowheads="1" noChangeShapeType="1" noTextEdit="1"/>
              </p:cNvSpPr>
              <p:nvPr/>
            </p:nvSpPr>
            <p:spPr>
              <a:xfrm>
                <a:off x="304668" y="764704"/>
                <a:ext cx="8533520" cy="2246769"/>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F50B80C-4D67-446C-AD58-D2221AB63E53}"/>
                  </a:ext>
                </a:extLst>
              </p:cNvPr>
              <p:cNvSpPr txBox="1"/>
              <p:nvPr/>
            </p:nvSpPr>
            <p:spPr>
              <a:xfrm>
                <a:off x="440110" y="3199259"/>
                <a:ext cx="3569915" cy="3018390"/>
              </a:xfrm>
              <a:prstGeom prst="rect">
                <a:avLst/>
              </a:prstGeom>
              <a:noFill/>
            </p:spPr>
            <p:txBody>
              <a:bodyPr wrap="square" rtlCol="0">
                <a:spAutoFit/>
              </a:bodyPr>
              <a:lstStyle/>
              <a:p>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r>
                      <a:rPr lang="en-GB" b="0" i="1" smtClean="0">
                        <a:latin typeface="Cambria Math" panose="02040503050406030204" pitchFamily="18" charset="0"/>
                      </a:rPr>
                      <m:t>:</m:t>
                    </m:r>
                    <m:r>
                      <a:rPr lang="en-GB" b="0" i="1" smtClean="0">
                        <a:latin typeface="Cambria Math" panose="02040503050406030204" pitchFamily="18" charset="0"/>
                      </a:rPr>
                      <m:t>𝜇</m:t>
                    </m:r>
                    <m:r>
                      <a:rPr lang="en-GB" b="0" i="1" smtClean="0">
                        <a:latin typeface="Cambria Math" panose="02040503050406030204" pitchFamily="18" charset="0"/>
                      </a:rPr>
                      <m:t>=150</m:t>
                    </m:r>
                  </m:oMath>
                </a14:m>
                <a:r>
                  <a:rPr lang="en-GB" b="0" dirty="0"/>
                  <a:t> </a:t>
                </a:r>
                <a:br>
                  <a:rPr lang="en-GB" b="0" dirty="0"/>
                </a:b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r>
                      <a:rPr lang="en-GB" b="0" i="1" smtClean="0">
                        <a:latin typeface="Cambria Math" panose="02040503050406030204" pitchFamily="18" charset="0"/>
                      </a:rPr>
                      <m:t>:</m:t>
                    </m:r>
                    <m:r>
                      <a:rPr lang="en-GB" b="0" i="1" smtClean="0">
                        <a:latin typeface="Cambria Math" panose="02040503050406030204" pitchFamily="18" charset="0"/>
                      </a:rPr>
                      <m:t>𝜇</m:t>
                    </m:r>
                    <m:r>
                      <a:rPr lang="en-GB" b="0" i="1" smtClean="0">
                        <a:latin typeface="Cambria Math" panose="02040503050406030204" pitchFamily="18" charset="0"/>
                      </a:rPr>
                      <m:t>&lt;150</m:t>
                    </m:r>
                  </m:oMath>
                </a14:m>
                <a:r>
                  <a:rPr lang="en-GB" dirty="0"/>
                  <a:t> </a:t>
                </a:r>
              </a:p>
              <a:p>
                <a14:m>
                  <m:oMath xmlns:m="http://schemas.openxmlformats.org/officeDocument/2006/math">
                    <m:acc>
                      <m:accPr>
                        <m:chr m:val="̅"/>
                        <m:ctrlPr>
                          <a:rPr lang="en-GB" b="0" i="1" smtClean="0">
                            <a:latin typeface="Cambria Math" panose="02040503050406030204" pitchFamily="18" charset="0"/>
                          </a:rPr>
                        </m:ctrlPr>
                      </m:accPr>
                      <m:e>
                        <m:r>
                          <a:rPr lang="en-GB" b="0" i="1" smtClean="0">
                            <a:latin typeface="Cambria Math" panose="02040503050406030204" pitchFamily="18" charset="0"/>
                          </a:rPr>
                          <m:t>𝑋</m:t>
                        </m:r>
                      </m:e>
                    </m:acc>
                    <m:r>
                      <a:rPr lang="en-GB" b="0" i="1" smtClean="0">
                        <a:latin typeface="Cambria Math" panose="02040503050406030204" pitchFamily="18" charset="0"/>
                      </a:rPr>
                      <m:t>~</m:t>
                    </m:r>
                    <m:r>
                      <a:rPr lang="en-GB" b="0" i="1" smtClean="0">
                        <a:latin typeface="Cambria Math" panose="02040503050406030204" pitchFamily="18" charset="0"/>
                      </a:rPr>
                      <m:t>𝑁</m:t>
                    </m:r>
                    <m:d>
                      <m:dPr>
                        <m:ctrlPr>
                          <a:rPr lang="en-GB" b="0" i="1" smtClean="0">
                            <a:latin typeface="Cambria Math" panose="02040503050406030204" pitchFamily="18" charset="0"/>
                          </a:rPr>
                        </m:ctrlPr>
                      </m:dPr>
                      <m:e>
                        <m:r>
                          <a:rPr lang="en-GB" b="0" i="1" smtClean="0">
                            <a:latin typeface="Cambria Math" panose="02040503050406030204" pitchFamily="18" charset="0"/>
                          </a:rPr>
                          <m:t>150,</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6</m:t>
                                </m:r>
                              </m:e>
                              <m:sup>
                                <m:r>
                                  <a:rPr lang="en-GB" b="0" i="1" smtClean="0">
                                    <a:latin typeface="Cambria Math" panose="02040503050406030204" pitchFamily="18" charset="0"/>
                                  </a:rPr>
                                  <m:t>2</m:t>
                                </m:r>
                              </m:sup>
                            </m:sSup>
                          </m:num>
                          <m:den>
                            <m:r>
                              <a:rPr lang="en-GB" b="0" i="1" smtClean="0">
                                <a:latin typeface="Cambria Math" panose="02040503050406030204" pitchFamily="18" charset="0"/>
                              </a:rPr>
                              <m:t>25</m:t>
                            </m:r>
                          </m:den>
                        </m:f>
                      </m:e>
                    </m:d>
                  </m:oMath>
                </a14:m>
                <a:r>
                  <a:rPr lang="en-GB" dirty="0"/>
                  <a:t> </a:t>
                </a:r>
              </a:p>
              <a:p>
                <a:r>
                  <a:rPr lang="en-GB" dirty="0"/>
                  <a:t>Using tables, bottom 5% corresponds to </a:t>
                </a:r>
                <a14:m>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=−1.6449</m:t>
                    </m:r>
                  </m:oMath>
                </a14:m>
                <a:endParaRPr lang="en-GB" dirty="0"/>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−1.6449=</m:t>
                      </m:r>
                      <m:f>
                        <m:fPr>
                          <m:ctrlPr>
                            <a:rPr lang="en-GB" b="0" i="1" smtClean="0">
                              <a:latin typeface="Cambria Math" panose="02040503050406030204" pitchFamily="18" charset="0"/>
                            </a:rPr>
                          </m:ctrlPr>
                        </m:fPr>
                        <m:num>
                          <m:acc>
                            <m:accPr>
                              <m:chr m:val="̅"/>
                              <m:ctrlPr>
                                <a:rPr lang="en-GB" b="0" i="1" smtClean="0">
                                  <a:latin typeface="Cambria Math" panose="02040503050406030204" pitchFamily="18" charset="0"/>
                                </a:rPr>
                              </m:ctrlPr>
                            </m:accPr>
                            <m:e>
                              <m:r>
                                <a:rPr lang="en-GB" b="0" i="1" smtClean="0">
                                  <a:latin typeface="Cambria Math" panose="02040503050406030204" pitchFamily="18" charset="0"/>
                                </a:rPr>
                                <m:t>𝑥</m:t>
                              </m:r>
                            </m:e>
                          </m:acc>
                          <m:r>
                            <a:rPr lang="en-GB" b="0" i="1" smtClean="0">
                              <a:latin typeface="Cambria Math" panose="02040503050406030204" pitchFamily="18" charset="0"/>
                            </a:rPr>
                            <m:t>−150</m:t>
                          </m:r>
                        </m:num>
                        <m:den>
                          <m:f>
                            <m:fPr>
                              <m:ctrlPr>
                                <a:rPr lang="en-GB" b="0" i="1" smtClean="0">
                                  <a:latin typeface="Cambria Math" panose="02040503050406030204" pitchFamily="18" charset="0"/>
                                </a:rPr>
                              </m:ctrlPr>
                            </m:fPr>
                            <m:num>
                              <m:r>
                                <a:rPr lang="en-GB" b="0" i="1" smtClean="0">
                                  <a:latin typeface="Cambria Math" panose="02040503050406030204" pitchFamily="18" charset="0"/>
                                </a:rPr>
                                <m:t>6</m:t>
                              </m:r>
                            </m:num>
                            <m:den>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25</m:t>
                                  </m:r>
                                </m:e>
                              </m:rad>
                            </m:den>
                          </m:f>
                        </m:den>
                      </m:f>
                      <m:r>
                        <a:rPr lang="en-GB" b="0" i="1" smtClean="0">
                          <a:latin typeface="Cambria Math" panose="02040503050406030204" pitchFamily="18" charset="0"/>
                        </a:rPr>
                        <m:t>  </m:t>
                      </m:r>
                    </m:oMath>
                    <m:oMath xmlns:m="http://schemas.openxmlformats.org/officeDocument/2006/math">
                      <m:r>
                        <a:rPr lang="en-GB" b="0" i="1" smtClean="0">
                          <a:latin typeface="Cambria Math" panose="02040503050406030204" pitchFamily="18" charset="0"/>
                        </a:rPr>
                        <m:t>→  </m:t>
                      </m:r>
                      <m:acc>
                        <m:accPr>
                          <m:chr m:val="̅"/>
                          <m:ctrlPr>
                            <a:rPr lang="en-GB" b="0" i="1" smtClean="0">
                              <a:latin typeface="Cambria Math" panose="02040503050406030204" pitchFamily="18" charset="0"/>
                            </a:rPr>
                          </m:ctrlPr>
                        </m:accPr>
                        <m:e>
                          <m:r>
                            <a:rPr lang="en-GB" b="0" i="1" smtClean="0">
                              <a:latin typeface="Cambria Math" panose="02040503050406030204" pitchFamily="18" charset="0"/>
                            </a:rPr>
                            <m:t>𝑥</m:t>
                          </m:r>
                        </m:e>
                      </m:acc>
                      <m:r>
                        <a:rPr lang="en-GB" b="0" i="1" smtClean="0">
                          <a:latin typeface="Cambria Math" panose="02040503050406030204" pitchFamily="18" charset="0"/>
                        </a:rPr>
                        <m:t>=148.02612</m:t>
                      </m:r>
                    </m:oMath>
                  </m:oMathPara>
                </a14:m>
                <a:endParaRPr lang="en-GB" dirty="0"/>
              </a:p>
              <a:p>
                <a:r>
                  <a:rPr lang="en-GB" dirty="0"/>
                  <a:t>So critical region is </a:t>
                </a:r>
                <a14:m>
                  <m:oMath xmlns:m="http://schemas.openxmlformats.org/officeDocument/2006/math">
                    <m:acc>
                      <m:accPr>
                        <m:chr m:val="̅"/>
                        <m:ctrlPr>
                          <a:rPr lang="en-GB" b="0" i="1" smtClean="0">
                            <a:latin typeface="Cambria Math" panose="02040503050406030204" pitchFamily="18" charset="0"/>
                          </a:rPr>
                        </m:ctrlPr>
                      </m:accPr>
                      <m:e>
                        <m:r>
                          <a:rPr lang="en-GB" b="0" i="1" smtClean="0">
                            <a:latin typeface="Cambria Math" panose="02040503050406030204" pitchFamily="18" charset="0"/>
                          </a:rPr>
                          <m:t>𝑋</m:t>
                        </m:r>
                      </m:e>
                    </m:acc>
                    <m:r>
                      <a:rPr lang="en-GB" b="0" i="1" smtClean="0">
                        <a:latin typeface="Cambria Math" panose="02040503050406030204" pitchFamily="18" charset="0"/>
                      </a:rPr>
                      <m:t>≤148.02612</m:t>
                    </m:r>
                  </m:oMath>
                </a14:m>
                <a:endParaRPr lang="en-GB" dirty="0"/>
              </a:p>
            </p:txBody>
          </p:sp>
        </mc:Choice>
        <mc:Fallback xmlns="">
          <p:sp>
            <p:nvSpPr>
              <p:cNvPr id="7" name="TextBox 6">
                <a:extLst>
                  <a:ext uri="{FF2B5EF4-FFF2-40B4-BE49-F238E27FC236}">
                    <a16:creationId xmlns:a16="http://schemas.microsoft.com/office/drawing/2014/main" id="{2F50B80C-4D67-446C-AD58-D2221AB63E53}"/>
                  </a:ext>
                </a:extLst>
              </p:cNvPr>
              <p:cNvSpPr txBox="1">
                <a:spLocks noRot="1" noChangeAspect="1" noMove="1" noResize="1" noEditPoints="1" noAdjustHandles="1" noChangeArrowheads="1" noChangeShapeType="1" noTextEdit="1"/>
              </p:cNvSpPr>
              <p:nvPr/>
            </p:nvSpPr>
            <p:spPr>
              <a:xfrm>
                <a:off x="440110" y="3199259"/>
                <a:ext cx="3569915" cy="3018390"/>
              </a:xfrm>
              <a:prstGeom prst="rect">
                <a:avLst/>
              </a:prstGeom>
              <a:blipFill>
                <a:blip r:embed="rId3"/>
                <a:stretch>
                  <a:fillRect l="-1365" b="-242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7356375-1D2A-427B-AD1A-02C3BBE4E360}"/>
                  </a:ext>
                </a:extLst>
              </p:cNvPr>
              <p:cNvSpPr txBox="1"/>
              <p:nvPr/>
            </p:nvSpPr>
            <p:spPr>
              <a:xfrm>
                <a:off x="4214825" y="3177050"/>
                <a:ext cx="3569915" cy="3139321"/>
              </a:xfrm>
              <a:prstGeom prst="rect">
                <a:avLst/>
              </a:prstGeom>
              <a:noFill/>
            </p:spPr>
            <p:txBody>
              <a:bodyPr wrap="square" rtlCol="0">
                <a:spAutoFit/>
              </a:bodyPr>
              <a:lstStyle/>
              <a:p>
                <a:r>
                  <a:rPr lang="en-GB" dirty="0"/>
                  <a:t>Using previous method,</a:t>
                </a:r>
              </a:p>
              <a:p>
                <a:pPr/>
                <a14:m>
                  <m:oMathPara xmlns:m="http://schemas.openxmlformats.org/officeDocument/2006/math">
                    <m:oMathParaPr>
                      <m:jc m:val="centerGroup"/>
                    </m:oMathParaPr>
                    <m:oMath xmlns:m="http://schemas.openxmlformats.org/officeDocument/2006/math">
                      <m:acc>
                        <m:accPr>
                          <m:chr m:val="̅"/>
                          <m:ctrlPr>
                            <a:rPr lang="en-GB" b="0" i="1" smtClean="0">
                              <a:latin typeface="Cambria Math" panose="02040503050406030204" pitchFamily="18" charset="0"/>
                            </a:rPr>
                          </m:ctrlPr>
                        </m:accPr>
                        <m:e>
                          <m:r>
                            <a:rPr lang="en-GB" b="0" i="1" smtClean="0">
                              <a:latin typeface="Cambria Math" panose="02040503050406030204" pitchFamily="18" charset="0"/>
                            </a:rPr>
                            <m:t>𝑋</m:t>
                          </m:r>
                        </m:e>
                      </m:acc>
                      <m:r>
                        <a:rPr lang="en-GB" b="0" i="1" dirty="0" smtClean="0">
                          <a:latin typeface="Cambria Math" panose="02040503050406030204" pitchFamily="18" charset="0"/>
                        </a:rPr>
                        <m:t>≤147.20844</m:t>
                      </m:r>
                    </m:oMath>
                  </m:oMathPara>
                </a14:m>
                <a:endParaRPr lang="en-GB" dirty="0"/>
              </a:p>
              <a:p>
                <a:endParaRPr lang="en-GB" dirty="0"/>
              </a:p>
              <a:p>
                <a:r>
                  <a:rPr lang="en-GB" dirty="0"/>
                  <a:t>5% test</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𝑇𝑦𝑝𝑒</m:t>
                          </m:r>
                          <m:r>
                            <a:rPr lang="en-GB" b="0" i="1" smtClean="0">
                              <a:latin typeface="Cambria Math" panose="02040503050406030204" pitchFamily="18" charset="0"/>
                            </a:rPr>
                            <m:t> </m:t>
                          </m:r>
                          <m:r>
                            <a:rPr lang="en-GB" b="0" i="1" smtClean="0">
                              <a:latin typeface="Cambria Math" panose="02040503050406030204" pitchFamily="18" charset="0"/>
                            </a:rPr>
                            <m:t>𝐼𝐼</m:t>
                          </m:r>
                          <m:r>
                            <a:rPr lang="en-GB" b="0" i="1" smtClean="0">
                              <a:latin typeface="Cambria Math" panose="02040503050406030204" pitchFamily="18" charset="0"/>
                            </a:rPr>
                            <m:t> </m:t>
                          </m:r>
                          <m:r>
                            <a:rPr lang="en-GB" b="0" i="1" smtClean="0">
                              <a:latin typeface="Cambria Math" panose="02040503050406030204" pitchFamily="18" charset="0"/>
                            </a:rPr>
                            <m:t>𝑒𝑟𝑟𝑜𝑟</m:t>
                          </m:r>
                        </m:e>
                      </m:d>
                    </m:oMath>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𝑃</m:t>
                      </m:r>
                      <m:d>
                        <m:dPr>
                          <m:ctrlPr>
                            <a:rPr lang="en-GB" b="0" i="1" smtClean="0">
                              <a:latin typeface="Cambria Math" panose="02040503050406030204" pitchFamily="18" charset="0"/>
                            </a:rPr>
                          </m:ctrlPr>
                        </m:dPr>
                        <m:e>
                          <m:acc>
                            <m:accPr>
                              <m:chr m:val="̅"/>
                              <m:ctrlPr>
                                <a:rPr lang="en-GB" b="0" i="1" smtClean="0">
                                  <a:latin typeface="Cambria Math" panose="02040503050406030204" pitchFamily="18" charset="0"/>
                                </a:rPr>
                              </m:ctrlPr>
                            </m:accPr>
                            <m:e>
                              <m:r>
                                <a:rPr lang="en-GB" b="0" i="1" smtClean="0">
                                  <a:latin typeface="Cambria Math" panose="02040503050406030204" pitchFamily="18" charset="0"/>
                                </a:rPr>
                                <m:t>𝑋</m:t>
                              </m:r>
                            </m:e>
                          </m:acc>
                          <m:r>
                            <a:rPr lang="en-GB" b="0" i="1" smtClean="0">
                              <a:latin typeface="Cambria Math" panose="02040503050406030204" pitchFamily="18" charset="0"/>
                            </a:rPr>
                            <m:t>&gt;148.026</m:t>
                          </m:r>
                        </m:e>
                        <m:e>
                          <m:r>
                            <a:rPr lang="en-GB" b="0" i="1" smtClean="0">
                              <a:latin typeface="Cambria Math" panose="02040503050406030204" pitchFamily="18" charset="0"/>
                            </a:rPr>
                            <m:t>𝜇</m:t>
                          </m:r>
                          <m:r>
                            <a:rPr lang="en-GB" b="0" i="1" smtClean="0">
                              <a:latin typeface="Cambria Math" panose="02040503050406030204" pitchFamily="18" charset="0"/>
                            </a:rPr>
                            <m:t>=147</m:t>
                          </m:r>
                        </m:e>
                      </m:d>
                    </m:oMath>
                    <m:oMath xmlns:m="http://schemas.openxmlformats.org/officeDocument/2006/math">
                      <m:r>
                        <a:rPr lang="en-GB" b="0" i="1" smtClean="0">
                          <a:latin typeface="Cambria Math" panose="02040503050406030204" pitchFamily="18" charset="0"/>
                        </a:rPr>
                        <m:t>=0.1963</m:t>
                      </m:r>
                    </m:oMath>
                  </m:oMathPara>
                </a14:m>
                <a:endParaRPr lang="en-GB" dirty="0"/>
              </a:p>
              <a:p>
                <a:r>
                  <a:rPr lang="en-GB" dirty="0"/>
                  <a:t>Similarly for 1% test:</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acc>
                            <m:accPr>
                              <m:chr m:val="̅"/>
                              <m:ctrlPr>
                                <a:rPr lang="en-GB" b="0" i="1" smtClean="0">
                                  <a:latin typeface="Cambria Math" panose="02040503050406030204" pitchFamily="18" charset="0"/>
                                </a:rPr>
                              </m:ctrlPr>
                            </m:accPr>
                            <m:e>
                              <m:r>
                                <a:rPr lang="en-GB" b="0" i="1" smtClean="0">
                                  <a:latin typeface="Cambria Math" panose="02040503050406030204" pitchFamily="18" charset="0"/>
                                </a:rPr>
                                <m:t>𝑋</m:t>
                              </m:r>
                            </m:e>
                          </m:acc>
                          <m:r>
                            <a:rPr lang="en-GB" b="0" i="1" smtClean="0">
                              <a:latin typeface="Cambria Math" panose="02040503050406030204" pitchFamily="18" charset="0"/>
                            </a:rPr>
                            <m:t>&gt;147.2084</m:t>
                          </m:r>
                        </m:e>
                        <m:e>
                          <m:r>
                            <a:rPr lang="en-GB" b="0" i="1" smtClean="0">
                              <a:latin typeface="Cambria Math" panose="02040503050406030204" pitchFamily="18" charset="0"/>
                            </a:rPr>
                            <m:t>𝜇</m:t>
                          </m:r>
                          <m:r>
                            <a:rPr lang="en-GB" b="0" i="1" smtClean="0">
                              <a:latin typeface="Cambria Math" panose="02040503050406030204" pitchFamily="18" charset="0"/>
                            </a:rPr>
                            <m:t>=147</m:t>
                          </m:r>
                        </m:e>
                      </m:d>
                    </m:oMath>
                    <m:oMath xmlns:m="http://schemas.openxmlformats.org/officeDocument/2006/math">
                      <m:r>
                        <a:rPr lang="en-GB" b="0" i="1" smtClean="0">
                          <a:latin typeface="Cambria Math" panose="02040503050406030204" pitchFamily="18" charset="0"/>
                        </a:rPr>
                        <m:t>=0.4311</m:t>
                      </m:r>
                    </m:oMath>
                  </m:oMathPara>
                </a14:m>
                <a:endParaRPr lang="en-GB" dirty="0"/>
              </a:p>
              <a:p>
                <a:endParaRPr lang="en-GB" dirty="0"/>
              </a:p>
            </p:txBody>
          </p:sp>
        </mc:Choice>
        <mc:Fallback xmlns="">
          <p:sp>
            <p:nvSpPr>
              <p:cNvPr id="8" name="TextBox 7">
                <a:extLst>
                  <a:ext uri="{FF2B5EF4-FFF2-40B4-BE49-F238E27FC236}">
                    <a16:creationId xmlns:a16="http://schemas.microsoft.com/office/drawing/2014/main" id="{57356375-1D2A-427B-AD1A-02C3BBE4E360}"/>
                  </a:ext>
                </a:extLst>
              </p:cNvPr>
              <p:cNvSpPr txBox="1">
                <a:spLocks noRot="1" noChangeAspect="1" noMove="1" noResize="1" noEditPoints="1" noAdjustHandles="1" noChangeArrowheads="1" noChangeShapeType="1" noTextEdit="1"/>
              </p:cNvSpPr>
              <p:nvPr/>
            </p:nvSpPr>
            <p:spPr>
              <a:xfrm>
                <a:off x="4214825" y="3177050"/>
                <a:ext cx="3569915" cy="3139321"/>
              </a:xfrm>
              <a:prstGeom prst="rect">
                <a:avLst/>
              </a:prstGeom>
              <a:blipFill>
                <a:blip r:embed="rId4"/>
                <a:stretch>
                  <a:fillRect l="-1365" t="-971"/>
                </a:stretch>
              </a:blipFill>
            </p:spPr>
            <p:txBody>
              <a:bodyPr/>
              <a:lstStyle/>
              <a:p>
                <a:r>
                  <a:rPr lang="en-GB">
                    <a:noFill/>
                  </a:rPr>
                  <a:t> </a:t>
                </a:r>
              </a:p>
            </p:txBody>
          </p:sp>
        </mc:Fallback>
      </mc:AlternateContent>
      <p:sp>
        <p:nvSpPr>
          <p:cNvPr id="9" name="Rectangle 8">
            <a:extLst>
              <a:ext uri="{FF2B5EF4-FFF2-40B4-BE49-F238E27FC236}">
                <a16:creationId xmlns:a16="http://schemas.microsoft.com/office/drawing/2014/main" id="{431B8885-5B60-4A0C-9C54-4C46B6A7AD11}"/>
              </a:ext>
            </a:extLst>
          </p:cNvPr>
          <p:cNvSpPr/>
          <p:nvPr/>
        </p:nvSpPr>
        <p:spPr>
          <a:xfrm>
            <a:off x="179512" y="3223642"/>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10" name="Rectangle 9">
            <a:extLst>
              <a:ext uri="{FF2B5EF4-FFF2-40B4-BE49-F238E27FC236}">
                <a16:creationId xmlns:a16="http://schemas.microsoft.com/office/drawing/2014/main" id="{3DE78CE7-7706-4E6A-8260-78697A7E9A48}"/>
              </a:ext>
            </a:extLst>
          </p:cNvPr>
          <p:cNvSpPr/>
          <p:nvPr/>
        </p:nvSpPr>
        <p:spPr>
          <a:xfrm>
            <a:off x="3931080" y="3177050"/>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11" name="Rectangle 10">
            <a:extLst>
              <a:ext uri="{FF2B5EF4-FFF2-40B4-BE49-F238E27FC236}">
                <a16:creationId xmlns:a16="http://schemas.microsoft.com/office/drawing/2014/main" id="{CD13C20A-4295-44BF-8FBA-C85671571950}"/>
              </a:ext>
            </a:extLst>
          </p:cNvPr>
          <p:cNvSpPr/>
          <p:nvPr/>
        </p:nvSpPr>
        <p:spPr>
          <a:xfrm>
            <a:off x="3931080" y="4001108"/>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c</a:t>
            </a:r>
          </a:p>
        </p:txBody>
      </p:sp>
      <p:sp>
        <p:nvSpPr>
          <p:cNvPr id="12" name="Rectangle 11">
            <a:extLst>
              <a:ext uri="{FF2B5EF4-FFF2-40B4-BE49-F238E27FC236}">
                <a16:creationId xmlns:a16="http://schemas.microsoft.com/office/drawing/2014/main" id="{56F1A9E5-F8DD-44DB-91A2-CA6C1CFD186F}"/>
              </a:ext>
            </a:extLst>
          </p:cNvPr>
          <p:cNvSpPr/>
          <p:nvPr/>
        </p:nvSpPr>
        <p:spPr>
          <a:xfrm>
            <a:off x="395536" y="3223642"/>
            <a:ext cx="3433514" cy="307238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3" name="Rectangle 12">
            <a:extLst>
              <a:ext uri="{FF2B5EF4-FFF2-40B4-BE49-F238E27FC236}">
                <a16:creationId xmlns:a16="http://schemas.microsoft.com/office/drawing/2014/main" id="{0225D526-0FC9-4463-9A9E-71FD00ABF553}"/>
              </a:ext>
            </a:extLst>
          </p:cNvPr>
          <p:cNvSpPr/>
          <p:nvPr/>
        </p:nvSpPr>
        <p:spPr>
          <a:xfrm>
            <a:off x="4167320" y="3172263"/>
            <a:ext cx="3861064" cy="67426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4" name="Rectangle 13">
            <a:extLst>
              <a:ext uri="{FF2B5EF4-FFF2-40B4-BE49-F238E27FC236}">
                <a16:creationId xmlns:a16="http://schemas.microsoft.com/office/drawing/2014/main" id="{0A2D2BDA-4B52-46CD-9C0D-B6E690300E49}"/>
              </a:ext>
            </a:extLst>
          </p:cNvPr>
          <p:cNvSpPr/>
          <p:nvPr/>
        </p:nvSpPr>
        <p:spPr>
          <a:xfrm>
            <a:off x="4164500" y="3998494"/>
            <a:ext cx="3861064" cy="209480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41605001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3"/>
                                        </p:tgtEl>
                                      </p:cBhvr>
                                    </p:animEffect>
                                    <p:set>
                                      <p:cBhvr>
                                        <p:cTn id="13"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14"/>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4"/>
                                        </p:tgtEl>
                                      </p:cBhvr>
                                    </p:animEffect>
                                    <p:set>
                                      <p:cBhvr>
                                        <p:cTn id="19"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2" grpId="0" animBg="1"/>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8B</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Further Statistics 1</a:t>
            </a:r>
          </a:p>
          <a:p>
            <a:r>
              <a:rPr lang="en-GB" sz="2400" dirty="0"/>
              <a:t>Pages 156-157</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94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6C96735-C502-4296-94A3-E6011D0632F9}"/>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960C86F6-48C4-423A-9676-81203850631D}"/>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Calculate the Size and Power of a Test</a:t>
              </a:r>
              <a:endParaRPr lang="en-GB" sz="3200" dirty="0"/>
            </a:p>
          </p:txBody>
        </p:sp>
        <p:cxnSp>
          <p:nvCxnSpPr>
            <p:cNvPr id="4" name="Straight Connector 3">
              <a:extLst>
                <a:ext uri="{FF2B5EF4-FFF2-40B4-BE49-F238E27FC236}">
                  <a16:creationId xmlns:a16="http://schemas.microsoft.com/office/drawing/2014/main" id="{9D470BAB-5246-4925-B013-C01DE657B31C}"/>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9FA1984C-8BDE-47CE-B1A1-98FE8240247B}"/>
                  </a:ext>
                </a:extLst>
              </p:cNvPr>
              <p:cNvGraphicFramePr>
                <a:graphicFrameLocks noGrp="1"/>
              </p:cNvGraphicFramePr>
              <p:nvPr>
                <p:extLst>
                  <p:ext uri="{D42A27DB-BD31-4B8C-83A1-F6EECF244321}">
                    <p14:modId xmlns:p14="http://schemas.microsoft.com/office/powerpoint/2010/main" val="22632143"/>
                  </p:ext>
                </p:extLst>
              </p:nvPr>
            </p:nvGraphicFramePr>
            <p:xfrm>
              <a:off x="713284" y="1022350"/>
              <a:ext cx="7488832" cy="1965960"/>
            </p:xfrm>
            <a:graphic>
              <a:graphicData uri="http://schemas.openxmlformats.org/drawingml/2006/table">
                <a:tbl>
                  <a:tblPr firstRow="1" bandRow="1">
                    <a:tableStyleId>{5940675A-B579-460E-94D1-54222C63F5DA}</a:tableStyleId>
                  </a:tblPr>
                  <a:tblGrid>
                    <a:gridCol w="1326148">
                      <a:extLst>
                        <a:ext uri="{9D8B030D-6E8A-4147-A177-3AD203B41FA5}">
                          <a16:colId xmlns:a16="http://schemas.microsoft.com/office/drawing/2014/main" val="1370734081"/>
                        </a:ext>
                      </a:extLst>
                    </a:gridCol>
                    <a:gridCol w="675817">
                      <a:extLst>
                        <a:ext uri="{9D8B030D-6E8A-4147-A177-3AD203B41FA5}">
                          <a16:colId xmlns:a16="http://schemas.microsoft.com/office/drawing/2014/main" val="884192684"/>
                        </a:ext>
                      </a:extLst>
                    </a:gridCol>
                    <a:gridCol w="2390523">
                      <a:extLst>
                        <a:ext uri="{9D8B030D-6E8A-4147-A177-3AD203B41FA5}">
                          <a16:colId xmlns:a16="http://schemas.microsoft.com/office/drawing/2014/main" val="1848345707"/>
                        </a:ext>
                      </a:extLst>
                    </a:gridCol>
                    <a:gridCol w="3096344">
                      <a:extLst>
                        <a:ext uri="{9D8B030D-6E8A-4147-A177-3AD203B41FA5}">
                          <a16:colId xmlns:a16="http://schemas.microsoft.com/office/drawing/2014/main" val="3562790070"/>
                        </a:ext>
                      </a:extLst>
                    </a:gridCol>
                  </a:tblGrid>
                  <a:tr h="37084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GB" dirty="0"/>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gridSpan="2">
                      <a:txBody>
                        <a:bodyPr/>
                        <a:lstStyle/>
                        <a:p>
                          <a:r>
                            <a:rPr lang="en-GB" b="1" dirty="0"/>
                            <a:t>Which hypothesis is actually true</a:t>
                          </a:r>
                        </a:p>
                      </a:txBody>
                      <a:tcPr/>
                    </a:tc>
                    <a:tc hMerge="1">
                      <a:txBody>
                        <a:bodyPr/>
                        <a:lstStyle/>
                        <a:p>
                          <a:endParaRPr lang="en-GB" dirty="0"/>
                        </a:p>
                      </a:txBody>
                      <a:tcPr/>
                    </a:tc>
                    <a:extLst>
                      <a:ext uri="{0D108BD9-81ED-4DB2-BD59-A6C34878D82A}">
                        <a16:rowId xmlns:a16="http://schemas.microsoft.com/office/drawing/2014/main" val="3962348247"/>
                      </a:ext>
                    </a:extLst>
                  </a:tr>
                  <a:tr h="37084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en-GB" dirty="0"/>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en-GB" smtClean="0">
                                        <a:latin typeface="Cambria Math" panose="02040503050406030204" pitchFamily="18" charset="0"/>
                                      </a:rPr>
                                      <m:t>𝐻</m:t>
                                    </m:r>
                                  </m:e>
                                  <m:sub>
                                    <m:r>
                                      <a:rPr lang="en-GB" smtClean="0">
                                        <a:latin typeface="Cambria Math" panose="02040503050406030204" pitchFamily="18" charset="0"/>
                                      </a:rPr>
                                      <m:t>0</m:t>
                                    </m:r>
                                  </m:sub>
                                </m:sSub>
                              </m:oMath>
                            </m:oMathPara>
                          </a14:m>
                          <a:endParaRPr lang="en-GB"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en-GB" smtClean="0">
                                        <a:latin typeface="Cambria Math" panose="02040503050406030204" pitchFamily="18" charset="0"/>
                                      </a:rPr>
                                      <m:t>𝐻</m:t>
                                    </m:r>
                                  </m:e>
                                  <m:sub>
                                    <m:r>
                                      <a:rPr lang="en-GB" smtClean="0">
                                        <a:latin typeface="Cambria Math" panose="02040503050406030204" pitchFamily="18" charset="0"/>
                                      </a:rPr>
                                      <m:t>1</m:t>
                                    </m:r>
                                  </m:sub>
                                </m:sSub>
                              </m:oMath>
                            </m:oMathPara>
                          </a14:m>
                          <a:endParaRPr lang="en-GB" dirty="0"/>
                        </a:p>
                      </a:txBody>
                      <a:tcPr/>
                    </a:tc>
                    <a:extLst>
                      <a:ext uri="{0D108BD9-81ED-4DB2-BD59-A6C34878D82A}">
                        <a16:rowId xmlns:a16="http://schemas.microsoft.com/office/drawing/2014/main" val="2481068198"/>
                      </a:ext>
                    </a:extLst>
                  </a:tr>
                  <a:tr h="370840">
                    <a:tc rowSpan="2">
                      <a:txBody>
                        <a:bodyPr/>
                        <a:lstStyle/>
                        <a:p>
                          <a:r>
                            <a:rPr lang="en-GB" b="1" dirty="0"/>
                            <a:t>Conclusion of test</a:t>
                          </a:r>
                        </a:p>
                      </a:txBody>
                      <a:tcPr/>
                    </a:tc>
                    <a:tc>
                      <a:txBody>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en-GB" smtClean="0">
                                        <a:latin typeface="Cambria Math" panose="02040503050406030204" pitchFamily="18" charset="0"/>
                                      </a:rPr>
                                      <m:t>𝐻</m:t>
                                    </m:r>
                                  </m:e>
                                  <m:sub>
                                    <m:r>
                                      <a:rPr lang="en-GB" smtClean="0">
                                        <a:latin typeface="Cambria Math" panose="02040503050406030204" pitchFamily="18" charset="0"/>
                                      </a:rPr>
                                      <m:t>0</m:t>
                                    </m:r>
                                  </m:sub>
                                </m:sSub>
                              </m:oMath>
                            </m:oMathPara>
                          </a14:m>
                          <a:endParaRPr lang="en-GB" dirty="0"/>
                        </a:p>
                      </a:txBody>
                      <a:tcPr/>
                    </a:tc>
                    <a:tc>
                      <a:txBody>
                        <a:bodyPr/>
                        <a:lstStyle/>
                        <a:p>
                          <a:r>
                            <a:rPr lang="en-GB" dirty="0">
                              <a:solidFill>
                                <a:schemeClr val="accent3"/>
                              </a:solidFill>
                            </a:rPr>
                            <a:t>OK </a:t>
                          </a:r>
                          <a:r>
                            <a:rPr lang="en-GB" sz="1400" dirty="0">
                              <a:solidFill>
                                <a:schemeClr val="accent3"/>
                              </a:solidFill>
                            </a:rPr>
                            <a:t>(“true negative”)</a:t>
                          </a:r>
                          <a:endParaRPr lang="en-GB" dirty="0">
                            <a:solidFill>
                              <a:schemeClr val="accent3"/>
                            </a:solidFill>
                          </a:endParaRPr>
                        </a:p>
                      </a:txBody>
                      <a:tcPr/>
                    </a:tc>
                    <a:tc>
                      <a:txBody>
                        <a:bodyPr/>
                        <a:lstStyle/>
                        <a:p>
                          <a:r>
                            <a:rPr lang="en-GB" dirty="0">
                              <a:solidFill>
                                <a:srgbClr val="FF0000"/>
                              </a:solidFill>
                            </a:rPr>
                            <a:t>Type II error </a:t>
                          </a:r>
                          <a:r>
                            <a:rPr lang="en-GB" sz="1400" dirty="0">
                              <a:solidFill>
                                <a:srgbClr val="FF0000"/>
                              </a:solidFill>
                            </a:rPr>
                            <a:t>(“false negative”)</a:t>
                          </a:r>
                          <a:endParaRPr lang="en-GB" dirty="0">
                            <a:solidFill>
                              <a:srgbClr val="FF0000"/>
                            </a:solidFill>
                          </a:endParaRPr>
                        </a:p>
                      </a:txBody>
                      <a:tcPr/>
                    </a:tc>
                    <a:extLst>
                      <a:ext uri="{0D108BD9-81ED-4DB2-BD59-A6C34878D82A}">
                        <a16:rowId xmlns:a16="http://schemas.microsoft.com/office/drawing/2014/main" val="1064959036"/>
                      </a:ext>
                    </a:extLst>
                  </a:tr>
                  <a:tr h="370840">
                    <a:tc vMerge="1">
                      <a:txBody>
                        <a:bodyPr/>
                        <a:lstStyle/>
                        <a:p>
                          <a:endParaRPr lang="en-GB"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en-GB" smtClean="0">
                                        <a:latin typeface="Cambria Math" panose="02040503050406030204" pitchFamily="18" charset="0"/>
                                      </a:rPr>
                                      <m:t>𝐻</m:t>
                                    </m:r>
                                  </m:e>
                                  <m:sub>
                                    <m:r>
                                      <a:rPr lang="en-GB" smtClean="0">
                                        <a:latin typeface="Cambria Math" panose="02040503050406030204" pitchFamily="18" charset="0"/>
                                      </a:rPr>
                                      <m:t>1</m:t>
                                    </m:r>
                                  </m:sub>
                                </m:sSub>
                              </m:oMath>
                            </m:oMathPara>
                          </a14:m>
                          <a:endParaRPr lang="en-GB" dirty="0"/>
                        </a:p>
                      </a:txBody>
                      <a:tcPr/>
                    </a:tc>
                    <a:tc>
                      <a:txBody>
                        <a:bodyPr/>
                        <a:lstStyle/>
                        <a:p>
                          <a:r>
                            <a:rPr lang="en-GB" dirty="0">
                              <a:solidFill>
                                <a:srgbClr val="FF0000"/>
                              </a:solidFill>
                            </a:rPr>
                            <a:t>Type I error </a:t>
                          </a:r>
                          <a:br>
                            <a:rPr lang="en-GB" dirty="0">
                              <a:solidFill>
                                <a:srgbClr val="FF0000"/>
                              </a:solidFill>
                            </a:rPr>
                          </a:br>
                          <a:r>
                            <a:rPr lang="en-GB" sz="1400" dirty="0">
                              <a:solidFill>
                                <a:srgbClr val="FF0000"/>
                              </a:solidFill>
                            </a:rPr>
                            <a:t>(“false positive”)</a:t>
                          </a:r>
                        </a:p>
                        <a:p>
                          <a14:m>
                            <m:oMath xmlns:m="http://schemas.openxmlformats.org/officeDocument/2006/math">
                              <m:r>
                                <a:rPr lang="en-GB" b="0" i="1" smtClean="0">
                                  <a:solidFill>
                                    <a:srgbClr val="FF0000"/>
                                  </a:solidFill>
                                  <a:latin typeface="Cambria Math" panose="02040503050406030204" pitchFamily="18" charset="0"/>
                                </a:rPr>
                                <m:t>𝑆𝑖𝑧𝑒</m:t>
                              </m:r>
                              <m:r>
                                <a:rPr lang="en-GB" b="0" i="1" smtClean="0">
                                  <a:solidFill>
                                    <a:srgbClr val="FF0000"/>
                                  </a:solidFill>
                                  <a:latin typeface="Cambria Math" panose="02040503050406030204" pitchFamily="18" charset="0"/>
                                </a:rPr>
                                <m:t>=</m:t>
                              </m:r>
                              <m:r>
                                <a:rPr lang="en-GB" b="0" i="1" smtClean="0">
                                  <a:solidFill>
                                    <a:srgbClr val="FF0000"/>
                                  </a:solidFill>
                                  <a:latin typeface="Cambria Math" panose="02040503050406030204" pitchFamily="18" charset="0"/>
                                </a:rPr>
                                <m:t>𝑃</m:t>
                              </m:r>
                              <m:r>
                                <a:rPr lang="en-GB" b="0" i="1" smtClean="0">
                                  <a:solidFill>
                                    <a:srgbClr val="FF0000"/>
                                  </a:solidFill>
                                  <a:latin typeface="Cambria Math" panose="02040503050406030204" pitchFamily="18" charset="0"/>
                                </a:rPr>
                                <m:t>(</m:t>
                              </m:r>
                            </m:oMath>
                          </a14:m>
                          <a:r>
                            <a:rPr lang="en-GB" dirty="0">
                              <a:solidFill>
                                <a:srgbClr val="FF0000"/>
                              </a:solidFill>
                            </a:rPr>
                            <a:t>Type I error)</a:t>
                          </a:r>
                        </a:p>
                      </a:txBody>
                      <a:tcPr/>
                    </a:tc>
                    <a:tc>
                      <a:txBody>
                        <a:bodyPr/>
                        <a:lstStyle/>
                        <a:p>
                          <a:r>
                            <a:rPr lang="en-GB" dirty="0">
                              <a:solidFill>
                                <a:schemeClr val="accent3"/>
                              </a:solidFill>
                            </a:rPr>
                            <a:t>OK </a:t>
                          </a:r>
                          <a:r>
                            <a:rPr lang="en-GB" sz="1400" dirty="0">
                              <a:solidFill>
                                <a:schemeClr val="accent3"/>
                              </a:solidFill>
                            </a:rPr>
                            <a:t>(“true positive”)</a:t>
                          </a:r>
                        </a:p>
                        <a:p>
                          <a14:m>
                            <m:oMath xmlns:m="http://schemas.openxmlformats.org/officeDocument/2006/math">
                              <m:r>
                                <a:rPr lang="en-GB" b="0" i="1" smtClean="0">
                                  <a:solidFill>
                                    <a:schemeClr val="accent3"/>
                                  </a:solidFill>
                                  <a:latin typeface="Cambria Math" panose="02040503050406030204" pitchFamily="18" charset="0"/>
                                </a:rPr>
                                <m:t>𝑃𝑜𝑤𝑒𝑟</m:t>
                              </m:r>
                              <m:r>
                                <a:rPr lang="en-GB" b="0" i="1" smtClean="0">
                                  <a:solidFill>
                                    <a:schemeClr val="accent3"/>
                                  </a:solidFill>
                                  <a:latin typeface="Cambria Math" panose="02040503050406030204" pitchFamily="18" charset="0"/>
                                </a:rPr>
                                <m:t>=1−</m:t>
                              </m:r>
                              <m:r>
                                <a:rPr lang="en-GB" b="0" i="1" smtClean="0">
                                  <a:solidFill>
                                    <a:schemeClr val="accent3"/>
                                  </a:solidFill>
                                  <a:latin typeface="Cambria Math" panose="02040503050406030204" pitchFamily="18" charset="0"/>
                                </a:rPr>
                                <m:t>𝑃</m:t>
                              </m:r>
                              <m:r>
                                <a:rPr lang="en-GB" b="0" i="1" smtClean="0">
                                  <a:solidFill>
                                    <a:schemeClr val="accent3"/>
                                  </a:solidFill>
                                  <a:latin typeface="Cambria Math" panose="02040503050406030204" pitchFamily="18" charset="0"/>
                                </a:rPr>
                                <m:t>(</m:t>
                              </m:r>
                            </m:oMath>
                          </a14:m>
                          <a:r>
                            <a:rPr lang="en-GB" dirty="0">
                              <a:solidFill>
                                <a:schemeClr val="accent3"/>
                              </a:solidFill>
                            </a:rPr>
                            <a:t>Type II error</a:t>
                          </a:r>
                          <a14:m>
                            <m:oMath xmlns:m="http://schemas.openxmlformats.org/officeDocument/2006/math">
                              <m:r>
                                <a:rPr lang="en-GB" b="0" i="1" smtClean="0">
                                  <a:solidFill>
                                    <a:schemeClr val="accent3"/>
                                  </a:solidFill>
                                  <a:latin typeface="Cambria Math" panose="02040503050406030204" pitchFamily="18" charset="0"/>
                                </a:rPr>
                                <m:t>)</m:t>
                              </m:r>
                            </m:oMath>
                          </a14:m>
                          <a:endParaRPr lang="en-GB" dirty="0">
                            <a:solidFill>
                              <a:schemeClr val="accent3"/>
                            </a:solidFill>
                          </a:endParaRPr>
                        </a:p>
                      </a:txBody>
                      <a:tcPr/>
                    </a:tc>
                    <a:extLst>
                      <a:ext uri="{0D108BD9-81ED-4DB2-BD59-A6C34878D82A}">
                        <a16:rowId xmlns:a16="http://schemas.microsoft.com/office/drawing/2014/main" val="2750601995"/>
                      </a:ext>
                    </a:extLst>
                  </a:tr>
                </a:tbl>
              </a:graphicData>
            </a:graphic>
          </p:graphicFrame>
        </mc:Choice>
        <mc:Fallback xmlns="">
          <p:graphicFrame>
            <p:nvGraphicFramePr>
              <p:cNvPr id="5" name="Table 4">
                <a:extLst>
                  <a:ext uri="{FF2B5EF4-FFF2-40B4-BE49-F238E27FC236}">
                    <a16:creationId xmlns:a16="http://schemas.microsoft.com/office/drawing/2014/main" id="{9FA1984C-8BDE-47CE-B1A1-98FE8240247B}"/>
                  </a:ext>
                </a:extLst>
              </p:cNvPr>
              <p:cNvGraphicFramePr>
                <a:graphicFrameLocks noGrp="1"/>
              </p:cNvGraphicFramePr>
              <p:nvPr>
                <p:extLst>
                  <p:ext uri="{D42A27DB-BD31-4B8C-83A1-F6EECF244321}">
                    <p14:modId xmlns:p14="http://schemas.microsoft.com/office/powerpoint/2010/main" val="22632143"/>
                  </p:ext>
                </p:extLst>
              </p:nvPr>
            </p:nvGraphicFramePr>
            <p:xfrm>
              <a:off x="713284" y="1022350"/>
              <a:ext cx="7488832" cy="1965960"/>
            </p:xfrm>
            <a:graphic>
              <a:graphicData uri="http://schemas.openxmlformats.org/drawingml/2006/table">
                <a:tbl>
                  <a:tblPr firstRow="1" bandRow="1">
                    <a:tableStyleId>{5940675A-B579-460E-94D1-54222C63F5DA}</a:tableStyleId>
                  </a:tblPr>
                  <a:tblGrid>
                    <a:gridCol w="1326148">
                      <a:extLst>
                        <a:ext uri="{9D8B030D-6E8A-4147-A177-3AD203B41FA5}">
                          <a16:colId xmlns:a16="http://schemas.microsoft.com/office/drawing/2014/main" val="1370734081"/>
                        </a:ext>
                      </a:extLst>
                    </a:gridCol>
                    <a:gridCol w="675817">
                      <a:extLst>
                        <a:ext uri="{9D8B030D-6E8A-4147-A177-3AD203B41FA5}">
                          <a16:colId xmlns:a16="http://schemas.microsoft.com/office/drawing/2014/main" val="884192684"/>
                        </a:ext>
                      </a:extLst>
                    </a:gridCol>
                    <a:gridCol w="2390523">
                      <a:extLst>
                        <a:ext uri="{9D8B030D-6E8A-4147-A177-3AD203B41FA5}">
                          <a16:colId xmlns:a16="http://schemas.microsoft.com/office/drawing/2014/main" val="1848345707"/>
                        </a:ext>
                      </a:extLst>
                    </a:gridCol>
                    <a:gridCol w="3096344">
                      <a:extLst>
                        <a:ext uri="{9D8B030D-6E8A-4147-A177-3AD203B41FA5}">
                          <a16:colId xmlns:a16="http://schemas.microsoft.com/office/drawing/2014/main" val="3562790070"/>
                        </a:ext>
                      </a:extLst>
                    </a:gridCol>
                  </a:tblGrid>
                  <a:tr h="37084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GB" dirty="0"/>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gridSpan="2">
                      <a:txBody>
                        <a:bodyPr/>
                        <a:lstStyle/>
                        <a:p>
                          <a:r>
                            <a:rPr lang="en-GB" b="1" dirty="0"/>
                            <a:t>Which hypothesis is actually true</a:t>
                          </a:r>
                        </a:p>
                      </a:txBody>
                      <a:tcPr/>
                    </a:tc>
                    <a:tc hMerge="1">
                      <a:txBody>
                        <a:bodyPr/>
                        <a:lstStyle/>
                        <a:p>
                          <a:endParaRPr lang="en-GB" dirty="0"/>
                        </a:p>
                      </a:txBody>
                      <a:tcPr/>
                    </a:tc>
                    <a:extLst>
                      <a:ext uri="{0D108BD9-81ED-4DB2-BD59-A6C34878D82A}">
                        <a16:rowId xmlns:a16="http://schemas.microsoft.com/office/drawing/2014/main" val="3962348247"/>
                      </a:ext>
                    </a:extLst>
                  </a:tr>
                  <a:tr h="37084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en-GB" dirty="0"/>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endParaRPr lang="en-US"/>
                        </a:p>
                      </a:txBody>
                      <a:tcPr>
                        <a:blipFill>
                          <a:blip r:embed="rId2"/>
                          <a:stretch>
                            <a:fillRect l="-84439" t="-108197" r="-130102" b="-355738"/>
                          </a:stretch>
                        </a:blipFill>
                      </a:tcPr>
                    </a:tc>
                    <a:tc>
                      <a:txBody>
                        <a:bodyPr/>
                        <a:lstStyle/>
                        <a:p>
                          <a:endParaRPr lang="en-US"/>
                        </a:p>
                      </a:txBody>
                      <a:tcPr>
                        <a:blipFill>
                          <a:blip r:embed="rId2"/>
                          <a:stretch>
                            <a:fillRect l="-142323" t="-108197" r="-394" b="-355738"/>
                          </a:stretch>
                        </a:blipFill>
                      </a:tcPr>
                    </a:tc>
                    <a:extLst>
                      <a:ext uri="{0D108BD9-81ED-4DB2-BD59-A6C34878D82A}">
                        <a16:rowId xmlns:a16="http://schemas.microsoft.com/office/drawing/2014/main" val="2481068198"/>
                      </a:ext>
                    </a:extLst>
                  </a:tr>
                  <a:tr h="370840">
                    <a:tc rowSpan="2">
                      <a:txBody>
                        <a:bodyPr/>
                        <a:lstStyle/>
                        <a:p>
                          <a:r>
                            <a:rPr lang="en-GB" b="1" dirty="0"/>
                            <a:t>Conclusion of test</a:t>
                          </a:r>
                        </a:p>
                      </a:txBody>
                      <a:tcPr/>
                    </a:tc>
                    <a:tc>
                      <a:txBody>
                        <a:bodyPr/>
                        <a:lstStyle/>
                        <a:p>
                          <a:endParaRPr lang="en-US"/>
                        </a:p>
                      </a:txBody>
                      <a:tcPr>
                        <a:blipFill>
                          <a:blip r:embed="rId2"/>
                          <a:stretch>
                            <a:fillRect l="-198198" t="-208197" r="-812613" b="-255738"/>
                          </a:stretch>
                        </a:blipFill>
                      </a:tcPr>
                    </a:tc>
                    <a:tc>
                      <a:txBody>
                        <a:bodyPr/>
                        <a:lstStyle/>
                        <a:p>
                          <a:r>
                            <a:rPr lang="en-GB" dirty="0">
                              <a:solidFill>
                                <a:schemeClr val="accent3"/>
                              </a:solidFill>
                            </a:rPr>
                            <a:t>OK </a:t>
                          </a:r>
                          <a:r>
                            <a:rPr lang="en-GB" sz="1400" dirty="0">
                              <a:solidFill>
                                <a:schemeClr val="accent3"/>
                              </a:solidFill>
                            </a:rPr>
                            <a:t>(“true negative”)</a:t>
                          </a:r>
                          <a:endParaRPr lang="en-GB" dirty="0">
                            <a:solidFill>
                              <a:schemeClr val="accent3"/>
                            </a:solidFill>
                          </a:endParaRPr>
                        </a:p>
                      </a:txBody>
                      <a:tcPr/>
                    </a:tc>
                    <a:tc>
                      <a:txBody>
                        <a:bodyPr/>
                        <a:lstStyle/>
                        <a:p>
                          <a:r>
                            <a:rPr lang="en-GB" dirty="0">
                              <a:solidFill>
                                <a:srgbClr val="FF0000"/>
                              </a:solidFill>
                            </a:rPr>
                            <a:t>Type II error </a:t>
                          </a:r>
                          <a:r>
                            <a:rPr lang="en-GB" sz="1400" dirty="0">
                              <a:solidFill>
                                <a:srgbClr val="FF0000"/>
                              </a:solidFill>
                            </a:rPr>
                            <a:t>(“false negative”)</a:t>
                          </a:r>
                          <a:endParaRPr lang="en-GB" dirty="0">
                            <a:solidFill>
                              <a:srgbClr val="FF0000"/>
                            </a:solidFill>
                          </a:endParaRPr>
                        </a:p>
                      </a:txBody>
                      <a:tcPr/>
                    </a:tc>
                    <a:extLst>
                      <a:ext uri="{0D108BD9-81ED-4DB2-BD59-A6C34878D82A}">
                        <a16:rowId xmlns:a16="http://schemas.microsoft.com/office/drawing/2014/main" val="1064959036"/>
                      </a:ext>
                    </a:extLst>
                  </a:tr>
                  <a:tr h="853440">
                    <a:tc vMerge="1">
                      <a:txBody>
                        <a:bodyPr/>
                        <a:lstStyle/>
                        <a:p>
                          <a:endParaRPr lang="en-GB" dirty="0"/>
                        </a:p>
                      </a:txBody>
                      <a:tcPr/>
                    </a:tc>
                    <a:tc>
                      <a:txBody>
                        <a:bodyPr/>
                        <a:lstStyle/>
                        <a:p>
                          <a:endParaRPr lang="en-US"/>
                        </a:p>
                      </a:txBody>
                      <a:tcPr>
                        <a:blipFill>
                          <a:blip r:embed="rId2"/>
                          <a:stretch>
                            <a:fillRect l="-198198" t="-133333" r="-812613" b="-10638"/>
                          </a:stretch>
                        </a:blipFill>
                      </a:tcPr>
                    </a:tc>
                    <a:tc>
                      <a:txBody>
                        <a:bodyPr/>
                        <a:lstStyle/>
                        <a:p>
                          <a:endParaRPr lang="en-US"/>
                        </a:p>
                      </a:txBody>
                      <a:tcPr>
                        <a:blipFill>
                          <a:blip r:embed="rId2"/>
                          <a:stretch>
                            <a:fillRect l="-84439" t="-133333" r="-130102" b="-10638"/>
                          </a:stretch>
                        </a:blipFill>
                      </a:tcPr>
                    </a:tc>
                    <a:tc>
                      <a:txBody>
                        <a:bodyPr/>
                        <a:lstStyle/>
                        <a:p>
                          <a:endParaRPr lang="en-US"/>
                        </a:p>
                      </a:txBody>
                      <a:tcPr>
                        <a:blipFill>
                          <a:blip r:embed="rId2"/>
                          <a:stretch>
                            <a:fillRect l="-142323" t="-133333" r="-394" b="-10638"/>
                          </a:stretch>
                        </a:blipFill>
                      </a:tcPr>
                    </a:tc>
                    <a:extLst>
                      <a:ext uri="{0D108BD9-81ED-4DB2-BD59-A6C34878D82A}">
                        <a16:rowId xmlns:a16="http://schemas.microsoft.com/office/drawing/2014/main" val="2750601995"/>
                      </a:ext>
                    </a:extLst>
                  </a:tr>
                </a:tbl>
              </a:graphicData>
            </a:graphic>
          </p:graphicFrame>
        </mc:Fallback>
      </mc:AlternateContent>
      <p:sp>
        <p:nvSpPr>
          <p:cNvPr id="6" name="TextBox 5">
            <a:extLst>
              <a:ext uri="{FF2B5EF4-FFF2-40B4-BE49-F238E27FC236}">
                <a16:creationId xmlns:a16="http://schemas.microsoft.com/office/drawing/2014/main" id="{B384CA5C-178A-47A1-9E55-E5E867AE634B}"/>
              </a:ext>
            </a:extLst>
          </p:cNvPr>
          <p:cNvSpPr txBox="1"/>
          <p:nvPr/>
        </p:nvSpPr>
        <p:spPr>
          <a:xfrm>
            <a:off x="432867" y="3553966"/>
            <a:ext cx="3456384"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latin typeface="Wingdings" panose="05000000000000000000" pitchFamily="2" charset="2"/>
              </a:rPr>
              <a:t>!</a:t>
            </a:r>
            <a:r>
              <a:rPr lang="en-GB" dirty="0"/>
              <a:t> The probability of a Type I error is known as the </a:t>
            </a:r>
            <a:r>
              <a:rPr lang="en-GB" b="1" u="sng" dirty="0"/>
              <a:t>size</a:t>
            </a:r>
            <a:r>
              <a:rPr lang="en-GB" dirty="0"/>
              <a:t> of a test.</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B82C674-EF17-474F-964F-7C1617BC268D}"/>
                  </a:ext>
                </a:extLst>
              </p:cNvPr>
              <p:cNvSpPr txBox="1"/>
              <p:nvPr/>
            </p:nvSpPr>
            <p:spPr>
              <a:xfrm>
                <a:off x="4745732" y="3276966"/>
                <a:ext cx="3456384" cy="120032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marL="285750" indent="-285750">
                  <a:buFont typeface="Wingdings" panose="05000000000000000000" pitchFamily="2" charset="2"/>
                  <a:buChar char="!"/>
                </a:pPr>
                <a:r>
                  <a:rPr lang="en-GB" dirty="0"/>
                  <a:t>The </a:t>
                </a:r>
                <a:r>
                  <a:rPr lang="en-GB" b="1" u="sng" dirty="0"/>
                  <a:t>power</a:t>
                </a:r>
                <a:r>
                  <a:rPr lang="en-GB" dirty="0"/>
                  <a:t> of a test is the probability of correctly rejecting the null hypothesis.</a:t>
                </a:r>
              </a:p>
              <a:p>
                <a14:m>
                  <m:oMath xmlns:m="http://schemas.openxmlformats.org/officeDocument/2006/math">
                    <m:r>
                      <a:rPr lang="en-GB" b="0" i="1" smtClean="0">
                        <a:latin typeface="Cambria Math" panose="02040503050406030204" pitchFamily="18" charset="0"/>
                      </a:rPr>
                      <m:t>𝑃𝑜𝑤𝑒𝑟</m:t>
                    </m:r>
                    <m:r>
                      <a:rPr lang="en-GB" b="0" i="1" smtClean="0">
                        <a:latin typeface="Cambria Math" panose="02040503050406030204" pitchFamily="18" charset="0"/>
                      </a:rPr>
                      <m:t>=1−</m:t>
                    </m:r>
                    <m:r>
                      <a:rPr lang="en-GB" b="0" i="1" smtClean="0">
                        <a:latin typeface="Cambria Math" panose="02040503050406030204" pitchFamily="18" charset="0"/>
                      </a:rPr>
                      <m:t>𝑃</m:t>
                    </m:r>
                    <m:r>
                      <a:rPr lang="en-GB" b="0" i="1" smtClean="0">
                        <a:latin typeface="Cambria Math" panose="02040503050406030204" pitchFamily="18" charset="0"/>
                      </a:rPr>
                      <m:t>(</m:t>
                    </m:r>
                  </m:oMath>
                </a14:m>
                <a:r>
                  <a:rPr lang="en-GB" b="0" i="0" dirty="0">
                    <a:latin typeface="+mj-lt"/>
                  </a:rPr>
                  <a:t>Type II error</a:t>
                </a:r>
                <a14:m>
                  <m:oMath xmlns:m="http://schemas.openxmlformats.org/officeDocument/2006/math">
                    <m:r>
                      <a:rPr lang="en-GB" b="0" i="1" smtClean="0">
                        <a:latin typeface="Cambria Math" panose="02040503050406030204" pitchFamily="18" charset="0"/>
                      </a:rPr>
                      <m:t>)</m:t>
                    </m:r>
                  </m:oMath>
                </a14:m>
                <a:endParaRPr lang="en-GB" dirty="0"/>
              </a:p>
            </p:txBody>
          </p:sp>
        </mc:Choice>
        <mc:Fallback xmlns="">
          <p:sp>
            <p:nvSpPr>
              <p:cNvPr id="7" name="TextBox 6">
                <a:extLst>
                  <a:ext uri="{FF2B5EF4-FFF2-40B4-BE49-F238E27FC236}">
                    <a16:creationId xmlns:a16="http://schemas.microsoft.com/office/drawing/2014/main" id="{DB82C674-EF17-474F-964F-7C1617BC268D}"/>
                  </a:ext>
                </a:extLst>
              </p:cNvPr>
              <p:cNvSpPr txBox="1">
                <a:spLocks noRot="1" noChangeAspect="1" noMove="1" noResize="1" noEditPoints="1" noAdjustHandles="1" noChangeArrowheads="1" noChangeShapeType="1" noTextEdit="1"/>
              </p:cNvSpPr>
              <p:nvPr/>
            </p:nvSpPr>
            <p:spPr>
              <a:xfrm>
                <a:off x="4745732" y="3276966"/>
                <a:ext cx="3456384" cy="1200329"/>
              </a:xfrm>
              <a:prstGeom prst="rect">
                <a:avLst/>
              </a:prstGeom>
              <a:blipFill>
                <a:blip r:embed="rId3"/>
                <a:stretch>
                  <a:fillRect l="-701" t="-2000" r="-2277" b="-6500"/>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FDDCEB5D-18DD-46EC-8C7C-E7E99A55853C}"/>
              </a:ext>
            </a:extLst>
          </p:cNvPr>
          <p:cNvSpPr txBox="1"/>
          <p:nvPr/>
        </p:nvSpPr>
        <p:spPr>
          <a:xfrm>
            <a:off x="717755" y="5027563"/>
            <a:ext cx="2886608" cy="738664"/>
          </a:xfrm>
          <a:prstGeom prst="rect">
            <a:avLst/>
          </a:prstGeom>
          <a:noFill/>
        </p:spPr>
        <p:txBody>
          <a:bodyPr wrap="square" rtlCol="0">
            <a:spAutoFit/>
          </a:bodyPr>
          <a:lstStyle/>
          <a:p>
            <a:r>
              <a:rPr lang="en-GB" sz="1400" b="1" dirty="0"/>
              <a:t>Memory Tip</a:t>
            </a:r>
            <a:r>
              <a:rPr lang="en-GB" sz="1400" dirty="0"/>
              <a:t>: Both of these terms relate to when we conclude the alternative hypothesis.</a:t>
            </a:r>
          </a:p>
        </p:txBody>
      </p:sp>
      <p:cxnSp>
        <p:nvCxnSpPr>
          <p:cNvPr id="10" name="Straight Arrow Connector 9">
            <a:extLst>
              <a:ext uri="{FF2B5EF4-FFF2-40B4-BE49-F238E27FC236}">
                <a16:creationId xmlns:a16="http://schemas.microsoft.com/office/drawing/2014/main" id="{7945CD79-FC85-4A4A-8C94-9594602B7B12}"/>
              </a:ext>
            </a:extLst>
          </p:cNvPr>
          <p:cNvCxnSpPr>
            <a:cxnSpLocks/>
          </p:cNvCxnSpPr>
          <p:nvPr/>
        </p:nvCxnSpPr>
        <p:spPr>
          <a:xfrm flipH="1" flipV="1">
            <a:off x="6076950" y="4610100"/>
            <a:ext cx="54458" cy="38214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AE2F5496-C208-43B7-99A8-E4C0C049A1A4}"/>
              </a:ext>
            </a:extLst>
          </p:cNvPr>
          <p:cNvCxnSpPr>
            <a:cxnSpLocks/>
          </p:cNvCxnSpPr>
          <p:nvPr/>
        </p:nvCxnSpPr>
        <p:spPr>
          <a:xfrm flipH="1" flipV="1">
            <a:off x="5991225" y="3067050"/>
            <a:ext cx="49537" cy="2235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B2FBA7C2-71AF-422F-B1CC-603FEA3D7D11}"/>
                  </a:ext>
                </a:extLst>
              </p:cNvPr>
              <p:cNvSpPr txBox="1"/>
              <p:nvPr/>
            </p:nvSpPr>
            <p:spPr>
              <a:xfrm>
                <a:off x="4745732" y="5027563"/>
                <a:ext cx="2886608" cy="954107"/>
              </a:xfrm>
              <a:prstGeom prst="rect">
                <a:avLst/>
              </a:prstGeom>
              <a:noFill/>
            </p:spPr>
            <p:txBody>
              <a:bodyPr wrap="square" rtlCol="0">
                <a:spAutoFit/>
              </a:bodyPr>
              <a:lstStyle/>
              <a:p>
                <a:r>
                  <a:rPr lang="en-GB" sz="1400" dirty="0"/>
                  <a:t>Each column in the above table adds to 1, because given </a:t>
                </a:r>
                <a14:m>
                  <m:oMath xmlns:m="http://schemas.openxmlformats.org/officeDocument/2006/math">
                    <m:sSub>
                      <m:sSubPr>
                        <m:ctrlPr>
                          <a:rPr lang="en-GB" sz="140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1</m:t>
                        </m:r>
                      </m:sub>
                    </m:sSub>
                  </m:oMath>
                </a14:m>
                <a:r>
                  <a:rPr lang="en-GB" sz="1400" dirty="0"/>
                  <a:t> is true for example, we could either conclude </a:t>
                </a:r>
                <a14:m>
                  <m:oMath xmlns:m="http://schemas.openxmlformats.org/officeDocument/2006/math">
                    <m:sSub>
                      <m:sSubPr>
                        <m:ctrlPr>
                          <a:rPr lang="en-GB" sz="140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0</m:t>
                        </m:r>
                      </m:sub>
                    </m:sSub>
                  </m:oMath>
                </a14:m>
                <a:r>
                  <a:rPr lang="en-GB" sz="1400" dirty="0"/>
                  <a:t> or conclude </a:t>
                </a:r>
                <a14:m>
                  <m:oMath xmlns:m="http://schemas.openxmlformats.org/officeDocument/2006/math">
                    <m:sSub>
                      <m:sSubPr>
                        <m:ctrlPr>
                          <a:rPr lang="en-GB" sz="140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1</m:t>
                        </m:r>
                      </m:sub>
                    </m:sSub>
                  </m:oMath>
                </a14:m>
                <a:r>
                  <a:rPr lang="en-GB" sz="1400" dirty="0"/>
                  <a:t>.</a:t>
                </a:r>
              </a:p>
            </p:txBody>
          </p:sp>
        </mc:Choice>
        <mc:Fallback xmlns="">
          <p:sp>
            <p:nvSpPr>
              <p:cNvPr id="13" name="TextBox 12">
                <a:extLst>
                  <a:ext uri="{FF2B5EF4-FFF2-40B4-BE49-F238E27FC236}">
                    <a16:creationId xmlns:a16="http://schemas.microsoft.com/office/drawing/2014/main" id="{B2FBA7C2-71AF-422F-B1CC-603FEA3D7D11}"/>
                  </a:ext>
                </a:extLst>
              </p:cNvPr>
              <p:cNvSpPr txBox="1">
                <a:spLocks noRot="1" noChangeAspect="1" noMove="1" noResize="1" noEditPoints="1" noAdjustHandles="1" noChangeArrowheads="1" noChangeShapeType="1" noTextEdit="1"/>
              </p:cNvSpPr>
              <p:nvPr/>
            </p:nvSpPr>
            <p:spPr>
              <a:xfrm>
                <a:off x="4745732" y="5027563"/>
                <a:ext cx="2886608" cy="954107"/>
              </a:xfrm>
              <a:prstGeom prst="rect">
                <a:avLst/>
              </a:prstGeom>
              <a:blipFill>
                <a:blip r:embed="rId4"/>
                <a:stretch>
                  <a:fillRect l="-422" t="-1282" b="-5769"/>
                </a:stretch>
              </a:blipFill>
            </p:spPr>
            <p:txBody>
              <a:bodyPr/>
              <a:lstStyle/>
              <a:p>
                <a:r>
                  <a:rPr lang="en-GB">
                    <a:noFill/>
                  </a:rPr>
                  <a:t> </a:t>
                </a:r>
              </a:p>
            </p:txBody>
          </p:sp>
        </mc:Fallback>
      </mc:AlternateContent>
    </p:spTree>
    <p:extLst>
      <p:ext uri="{BB962C8B-B14F-4D97-AF65-F5344CB8AC3E}">
        <p14:creationId xmlns:p14="http://schemas.microsoft.com/office/powerpoint/2010/main" val="1520245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0F861BA-FE3F-4AC7-8B6D-669CF271F688}"/>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A627953E-4E92-49D6-BBF5-5BE6298627D8}"/>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Example</a:t>
              </a:r>
              <a:endParaRPr lang="en-GB" sz="3200" dirty="0"/>
            </a:p>
          </p:txBody>
        </p:sp>
        <p:cxnSp>
          <p:nvCxnSpPr>
            <p:cNvPr id="4" name="Straight Connector 3">
              <a:extLst>
                <a:ext uri="{FF2B5EF4-FFF2-40B4-BE49-F238E27FC236}">
                  <a16:creationId xmlns:a16="http://schemas.microsoft.com/office/drawing/2014/main" id="{C4D43268-B7BC-45AF-8856-070AAEB10762}"/>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916E49B-817F-4E4B-8219-B799EA436C87}"/>
                  </a:ext>
                </a:extLst>
              </p:cNvPr>
              <p:cNvSpPr txBox="1"/>
              <p:nvPr/>
            </p:nvSpPr>
            <p:spPr>
              <a:xfrm>
                <a:off x="304668" y="764704"/>
                <a:ext cx="8533520" cy="1384995"/>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400" b="0" dirty="0"/>
                  <a:t>[Textbook] The random variable </a:t>
                </a:r>
                <a14:m>
                  <m:oMath xmlns:m="http://schemas.openxmlformats.org/officeDocument/2006/math">
                    <m:r>
                      <a:rPr lang="en-GB" sz="1400" b="0" i="1" smtClean="0">
                        <a:latin typeface="Cambria Math" panose="02040503050406030204" pitchFamily="18" charset="0"/>
                      </a:rPr>
                      <m:t>𝑋</m:t>
                    </m:r>
                  </m:oMath>
                </a14:m>
                <a:r>
                  <a:rPr lang="en-GB" sz="1400" dirty="0"/>
                  <a:t> has a binomial distribution. A random sample of size 25 was taken to test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0</m:t>
                        </m:r>
                      </m:sub>
                    </m:sSub>
                    <m:r>
                      <a:rPr lang="en-GB" sz="1400" b="0" i="1" smtClean="0">
                        <a:latin typeface="Cambria Math" panose="02040503050406030204" pitchFamily="18" charset="0"/>
                      </a:rPr>
                      <m:t>:</m:t>
                    </m:r>
                    <m:r>
                      <a:rPr lang="en-GB" sz="1400" b="0" i="1" smtClean="0">
                        <a:latin typeface="Cambria Math" panose="02040503050406030204" pitchFamily="18" charset="0"/>
                      </a:rPr>
                      <m:t>𝑝</m:t>
                    </m:r>
                    <m:r>
                      <a:rPr lang="en-GB" sz="1400" b="0" i="1" smtClean="0">
                        <a:latin typeface="Cambria Math" panose="02040503050406030204" pitchFamily="18" charset="0"/>
                      </a:rPr>
                      <m:t>=0.30</m:t>
                    </m:r>
                  </m:oMath>
                </a14:m>
                <a:r>
                  <a:rPr lang="en-GB" sz="1400" dirty="0"/>
                  <a:t> against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1</m:t>
                        </m:r>
                      </m:sub>
                    </m:sSub>
                    <m:r>
                      <a:rPr lang="en-GB" sz="1400" b="0" i="1" smtClean="0">
                        <a:latin typeface="Cambria Math" panose="02040503050406030204" pitchFamily="18" charset="0"/>
                      </a:rPr>
                      <m:t>:</m:t>
                    </m:r>
                    <m:r>
                      <a:rPr lang="en-GB" sz="1400" b="0" i="1" smtClean="0">
                        <a:latin typeface="Cambria Math" panose="02040503050406030204" pitchFamily="18" charset="0"/>
                      </a:rPr>
                      <m:t>𝑝</m:t>
                    </m:r>
                    <m:r>
                      <a:rPr lang="en-GB" sz="1400" b="0" i="1" smtClean="0">
                        <a:latin typeface="Cambria Math" panose="02040503050406030204" pitchFamily="18" charset="0"/>
                      </a:rPr>
                      <m:t>&lt;0.30</m:t>
                    </m:r>
                  </m:oMath>
                </a14:m>
                <a:r>
                  <a:rPr lang="en-GB" sz="1400" dirty="0"/>
                  <a:t> using a 10% level of significance.</a:t>
                </a:r>
              </a:p>
              <a:p>
                <a:pPr marL="342900" indent="-342900">
                  <a:buAutoNum type="alphaLcParenBoth"/>
                </a:pPr>
                <a:r>
                  <a:rPr lang="en-GB" sz="1400" dirty="0"/>
                  <a:t>find the critical region for this test.</a:t>
                </a:r>
              </a:p>
              <a:p>
                <a:pPr marL="342900" indent="-342900">
                  <a:buAutoNum type="alphaLcParenBoth"/>
                </a:pPr>
                <a:r>
                  <a:rPr lang="en-GB" sz="1400" dirty="0"/>
                  <a:t>find the size of this test.</a:t>
                </a:r>
              </a:p>
              <a:p>
                <a:r>
                  <a:rPr lang="en-GB" sz="1400" dirty="0"/>
                  <a:t>Given that </a:t>
                </a:r>
                <a14:m>
                  <m:oMath xmlns:m="http://schemas.openxmlformats.org/officeDocument/2006/math">
                    <m:r>
                      <a:rPr lang="en-GB" sz="1400" b="0" i="1" smtClean="0">
                        <a:latin typeface="Cambria Math" panose="02040503050406030204" pitchFamily="18" charset="0"/>
                      </a:rPr>
                      <m:t>𝑝</m:t>
                    </m:r>
                    <m:r>
                      <a:rPr lang="en-GB" sz="1400" b="0" i="1" smtClean="0">
                        <a:latin typeface="Cambria Math" panose="02040503050406030204" pitchFamily="18" charset="0"/>
                      </a:rPr>
                      <m:t>=0.20</m:t>
                    </m:r>
                  </m:oMath>
                </a14:m>
                <a:r>
                  <a:rPr lang="en-GB" sz="1400" dirty="0"/>
                  <a:t>,</a:t>
                </a:r>
              </a:p>
              <a:p>
                <a:r>
                  <a:rPr lang="en-GB" sz="1400" dirty="0"/>
                  <a:t>(c)    calculate the power of this test.</a:t>
                </a:r>
              </a:p>
            </p:txBody>
          </p:sp>
        </mc:Choice>
        <mc:Fallback xmlns="">
          <p:sp>
            <p:nvSpPr>
              <p:cNvPr id="6" name="TextBox 5">
                <a:extLst>
                  <a:ext uri="{FF2B5EF4-FFF2-40B4-BE49-F238E27FC236}">
                    <a16:creationId xmlns:a16="http://schemas.microsoft.com/office/drawing/2014/main" id="{F916E49B-817F-4E4B-8219-B799EA436C87}"/>
                  </a:ext>
                </a:extLst>
              </p:cNvPr>
              <p:cNvSpPr txBox="1">
                <a:spLocks noRot="1" noChangeAspect="1" noMove="1" noResize="1" noEditPoints="1" noAdjustHandles="1" noChangeArrowheads="1" noChangeShapeType="1" noTextEdit="1"/>
              </p:cNvSpPr>
              <p:nvPr/>
            </p:nvSpPr>
            <p:spPr>
              <a:xfrm>
                <a:off x="304668" y="764704"/>
                <a:ext cx="8533520" cy="1384995"/>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9F832CA-B405-4D3E-AD54-72EC7436FF56}"/>
                  </a:ext>
                </a:extLst>
              </p:cNvPr>
              <p:cNvSpPr txBox="1"/>
              <p:nvPr/>
            </p:nvSpPr>
            <p:spPr>
              <a:xfrm>
                <a:off x="611560" y="2543878"/>
                <a:ext cx="4824536" cy="3416320"/>
              </a:xfrm>
              <a:prstGeom prst="rect">
                <a:avLst/>
              </a:prstGeom>
              <a:noFill/>
            </p:spPr>
            <p:txBody>
              <a:bodyPr wrap="square" rtlCol="0">
                <a:spAutoFit/>
              </a:bodyPr>
              <a:lstStyle/>
              <a:p>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𝐵</m:t>
                    </m:r>
                    <m:d>
                      <m:dPr>
                        <m:ctrlPr>
                          <a:rPr lang="en-GB" b="0" i="1" smtClean="0">
                            <a:latin typeface="Cambria Math" panose="02040503050406030204" pitchFamily="18" charset="0"/>
                          </a:rPr>
                        </m:ctrlPr>
                      </m:dPr>
                      <m:e>
                        <m:r>
                          <a:rPr lang="en-GB" b="0" i="1" smtClean="0">
                            <a:latin typeface="Cambria Math" panose="02040503050406030204" pitchFamily="18" charset="0"/>
                          </a:rPr>
                          <m:t>25,</m:t>
                        </m:r>
                        <m:r>
                          <a:rPr lang="en-GB" b="0" i="1" smtClean="0">
                            <a:latin typeface="Cambria Math" panose="02040503050406030204" pitchFamily="18" charset="0"/>
                          </a:rPr>
                          <m:t>𝑝</m:t>
                        </m:r>
                      </m:e>
                    </m:d>
                  </m:oMath>
                </a14:m>
                <a:r>
                  <a:rPr lang="en-GB" b="0" dirty="0"/>
                  <a:t> </a:t>
                </a:r>
                <a:br>
                  <a:rPr lang="en-GB" b="0" dirty="0"/>
                </a:b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r>
                      <a:rPr lang="en-GB" b="0" i="1" smtClean="0">
                        <a:latin typeface="Cambria Math" panose="02040503050406030204" pitchFamily="18" charset="0"/>
                      </a:rPr>
                      <m:t>:</m:t>
                    </m:r>
                    <m:r>
                      <a:rPr lang="en-GB" b="0" i="1" smtClean="0">
                        <a:latin typeface="Cambria Math" panose="02040503050406030204" pitchFamily="18" charset="0"/>
                      </a:rPr>
                      <m:t>𝑝</m:t>
                    </m:r>
                    <m:r>
                      <a:rPr lang="en-GB" b="0" i="1" smtClean="0">
                        <a:latin typeface="Cambria Math" panose="02040503050406030204" pitchFamily="18" charset="0"/>
                      </a:rPr>
                      <m:t>=0.30      </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r>
                      <a:rPr lang="en-GB" b="0" i="1" smtClean="0">
                        <a:latin typeface="Cambria Math" panose="02040503050406030204" pitchFamily="18" charset="0"/>
                      </a:rPr>
                      <m:t>:</m:t>
                    </m:r>
                    <m:r>
                      <a:rPr lang="en-GB" b="0" i="1" smtClean="0">
                        <a:latin typeface="Cambria Math" panose="02040503050406030204" pitchFamily="18" charset="0"/>
                      </a:rPr>
                      <m:t>𝑝</m:t>
                    </m:r>
                    <m:r>
                      <a:rPr lang="en-GB" b="0" i="1" smtClean="0">
                        <a:latin typeface="Cambria Math" panose="02040503050406030204" pitchFamily="18" charset="0"/>
                      </a:rPr>
                      <m:t>&lt;0.30</m:t>
                    </m:r>
                  </m:oMath>
                </a14:m>
                <a:r>
                  <a:rPr lang="en-GB" dirty="0"/>
                  <a:t> </a:t>
                </a:r>
              </a:p>
              <a:p>
                <a:r>
                  <a:rPr lang="en-GB" dirty="0"/>
                  <a:t>Assuming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r>
                      <a:rPr lang="en-GB" b="0" i="1" smtClean="0">
                        <a:latin typeface="Cambria Math" panose="02040503050406030204" pitchFamily="18" charset="0"/>
                      </a:rPr>
                      <m:t>, </m:t>
                    </m:r>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𝐵</m:t>
                    </m:r>
                    <m:r>
                      <a:rPr lang="en-GB" b="0" i="1" smtClean="0">
                        <a:latin typeface="Cambria Math" panose="02040503050406030204" pitchFamily="18" charset="0"/>
                      </a:rPr>
                      <m:t>(25,0.30)</m:t>
                    </m:r>
                  </m:oMath>
                </a14:m>
                <a:endParaRPr lang="en-GB" dirty="0"/>
              </a:p>
              <a:p>
                <a:endParaRPr lang="en-GB" dirty="0"/>
              </a:p>
              <a:p>
                <a:r>
                  <a:rPr lang="en-GB" dirty="0"/>
                  <a:t>Using tables, critical region </a:t>
                </a:r>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≤4</m:t>
                    </m:r>
                  </m:oMath>
                </a14:m>
                <a:r>
                  <a:rPr lang="en-GB" dirty="0"/>
                  <a:t> where </a:t>
                </a:r>
                <a14:m>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≤4</m:t>
                        </m:r>
                      </m:e>
                    </m:d>
                    <m:r>
                      <a:rPr lang="en-GB" b="0" i="1" smtClean="0">
                        <a:latin typeface="Cambria Math" panose="02040503050406030204" pitchFamily="18" charset="0"/>
                      </a:rPr>
                      <m:t>=0.0905</m:t>
                    </m:r>
                  </m:oMath>
                </a14:m>
                <a:endParaRPr lang="en-GB" dirty="0"/>
              </a:p>
              <a:p>
                <a:endParaRPr lang="en-GB" dirty="0"/>
              </a:p>
              <a:p>
                <a:r>
                  <a:rPr lang="en-GB" dirty="0"/>
                  <a:t>Size </a:t>
                </a:r>
                <a14:m>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𝑃</m:t>
                    </m:r>
                    <m:r>
                      <a:rPr lang="en-GB" b="0" i="1" smtClean="0">
                        <a:latin typeface="Cambria Math" panose="02040503050406030204" pitchFamily="18" charset="0"/>
                      </a:rPr>
                      <m:t>(</m:t>
                    </m:r>
                  </m:oMath>
                </a14:m>
                <a:r>
                  <a:rPr lang="en-GB" dirty="0"/>
                  <a:t>Type I error</a:t>
                </a:r>
                <a14:m>
                  <m:oMath xmlns:m="http://schemas.openxmlformats.org/officeDocument/2006/math">
                    <m:r>
                      <a:rPr lang="en-GB" b="0" i="1" smtClean="0">
                        <a:latin typeface="Cambria Math" panose="02040503050406030204" pitchFamily="18" charset="0"/>
                      </a:rPr>
                      <m:t>)=0.0905</m:t>
                    </m:r>
                  </m:oMath>
                </a14:m>
                <a:endParaRPr lang="en-GB" dirty="0"/>
              </a:p>
              <a:p>
                <a:endParaRPr lang="en-GB" dirty="0"/>
              </a:p>
              <a:p>
                <a:r>
                  <a:rPr lang="en-GB" dirty="0"/>
                  <a:t>Power </a:t>
                </a:r>
                <a14:m>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𝑃</m:t>
                    </m:r>
                    <m:r>
                      <a:rPr lang="en-GB" b="0" i="1" smtClean="0">
                        <a:latin typeface="Cambria Math" panose="02040503050406030204" pitchFamily="18" charset="0"/>
                      </a:rPr>
                      <m:t>(</m:t>
                    </m:r>
                  </m:oMath>
                </a14:m>
                <a:r>
                  <a:rPr lang="en-GB" dirty="0"/>
                  <a:t>accepting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r>
                      <a:rPr lang="en-GB" b="0" i="1" smtClean="0">
                        <a:latin typeface="Cambria Math" panose="02040503050406030204" pitchFamily="18" charset="0"/>
                      </a:rPr>
                      <m:t> | </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oMath>
                </a14:m>
                <a:r>
                  <a:rPr lang="en-GB" dirty="0"/>
                  <a:t> is true</a:t>
                </a:r>
                <a14:m>
                  <m:oMath xmlns:m="http://schemas.openxmlformats.org/officeDocument/2006/math">
                    <m:r>
                      <a:rPr lang="en-GB" b="0" i="1" smtClean="0">
                        <a:latin typeface="Cambria Math" panose="02040503050406030204" pitchFamily="18" charset="0"/>
                      </a:rPr>
                      <m:t>)</m:t>
                    </m:r>
                  </m:oMath>
                </a14:m>
                <a:endParaRPr lang="en-GB" dirty="0"/>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𝑃</m:t>
                      </m:r>
                      <m:d>
                        <m:dPr>
                          <m:endChr m:val="|"/>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≤4 </m:t>
                          </m:r>
                        </m:e>
                      </m:d>
                      <m:r>
                        <a:rPr lang="en-GB" b="0" i="1" smtClean="0">
                          <a:latin typeface="Cambria Math" panose="02040503050406030204" pitchFamily="18" charset="0"/>
                        </a:rPr>
                        <m:t> </m:t>
                      </m:r>
                      <m:r>
                        <a:rPr lang="en-GB" b="0" i="1" smtClean="0">
                          <a:latin typeface="Cambria Math" panose="02040503050406030204" pitchFamily="18" charset="0"/>
                        </a:rPr>
                        <m:t>𝑝</m:t>
                      </m:r>
                      <m:r>
                        <a:rPr lang="en-GB" b="0" i="1" smtClean="0">
                          <a:latin typeface="Cambria Math" panose="02040503050406030204" pitchFamily="18" charset="0"/>
                        </a:rPr>
                        <m:t>=0.20)</m:t>
                      </m:r>
                    </m:oMath>
                    <m:oMath xmlns:m="http://schemas.openxmlformats.org/officeDocument/2006/math">
                      <m:r>
                        <a:rPr lang="en-GB" b="0" i="1" smtClean="0">
                          <a:latin typeface="Cambria Math" panose="02040503050406030204" pitchFamily="18" charset="0"/>
                        </a:rPr>
                        <m:t>=0.4207</m:t>
                      </m:r>
                    </m:oMath>
                  </m:oMathPara>
                </a14:m>
                <a:endParaRPr lang="en-GB" dirty="0"/>
              </a:p>
            </p:txBody>
          </p:sp>
        </mc:Choice>
        <mc:Fallback xmlns="">
          <p:sp>
            <p:nvSpPr>
              <p:cNvPr id="7" name="TextBox 6">
                <a:extLst>
                  <a:ext uri="{FF2B5EF4-FFF2-40B4-BE49-F238E27FC236}">
                    <a16:creationId xmlns:a16="http://schemas.microsoft.com/office/drawing/2014/main" id="{D9F832CA-B405-4D3E-AD54-72EC7436FF56}"/>
                  </a:ext>
                </a:extLst>
              </p:cNvPr>
              <p:cNvSpPr txBox="1">
                <a:spLocks noRot="1" noChangeAspect="1" noMove="1" noResize="1" noEditPoints="1" noAdjustHandles="1" noChangeArrowheads="1" noChangeShapeType="1" noTextEdit="1"/>
              </p:cNvSpPr>
              <p:nvPr/>
            </p:nvSpPr>
            <p:spPr>
              <a:xfrm>
                <a:off x="611560" y="2543878"/>
                <a:ext cx="4824536" cy="3416320"/>
              </a:xfrm>
              <a:prstGeom prst="rect">
                <a:avLst/>
              </a:prstGeom>
              <a:blipFill>
                <a:blip r:embed="rId3"/>
                <a:stretch>
                  <a:fillRect l="-101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519C2BF9-9B94-479A-A881-4E352C2D867E}"/>
                  </a:ext>
                </a:extLst>
              </p:cNvPr>
              <p:cNvSpPr txBox="1"/>
              <p:nvPr/>
            </p:nvSpPr>
            <p:spPr>
              <a:xfrm>
                <a:off x="5768880" y="5192838"/>
                <a:ext cx="2448272"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Calculate directly. No need to do </a:t>
                </a:r>
                <a14:m>
                  <m:oMath xmlns:m="http://schemas.openxmlformats.org/officeDocument/2006/math">
                    <m:r>
                      <a:rPr lang="en-GB" sz="1400" b="0" i="1" smtClean="0">
                        <a:latin typeface="Cambria Math" panose="02040503050406030204" pitchFamily="18" charset="0"/>
                      </a:rPr>
                      <m:t>1−</m:t>
                    </m:r>
                    <m:r>
                      <a:rPr lang="en-GB" sz="1400" b="0" i="1" smtClean="0">
                        <a:latin typeface="Cambria Math" panose="02040503050406030204" pitchFamily="18" charset="0"/>
                      </a:rPr>
                      <m:t>𝑃</m:t>
                    </m:r>
                    <m:r>
                      <a:rPr lang="en-GB" sz="1400" b="0" i="1" smtClean="0">
                        <a:latin typeface="Cambria Math" panose="02040503050406030204" pitchFamily="18" charset="0"/>
                      </a:rPr>
                      <m:t>(</m:t>
                    </m:r>
                  </m:oMath>
                </a14:m>
                <a:r>
                  <a:rPr lang="en-GB" sz="1400" dirty="0"/>
                  <a:t>Type II error</a:t>
                </a:r>
                <a14:m>
                  <m:oMath xmlns:m="http://schemas.openxmlformats.org/officeDocument/2006/math">
                    <m:r>
                      <a:rPr lang="en-GB" sz="1400" b="0" i="1" smtClean="0">
                        <a:latin typeface="Cambria Math" panose="02040503050406030204" pitchFamily="18" charset="0"/>
                      </a:rPr>
                      <m:t>)</m:t>
                    </m:r>
                  </m:oMath>
                </a14:m>
                <a:endParaRPr lang="en-GB" sz="1400" dirty="0"/>
              </a:p>
            </p:txBody>
          </p:sp>
        </mc:Choice>
        <mc:Fallback xmlns="">
          <p:sp>
            <p:nvSpPr>
              <p:cNvPr id="9" name="TextBox 8">
                <a:extLst>
                  <a:ext uri="{FF2B5EF4-FFF2-40B4-BE49-F238E27FC236}">
                    <a16:creationId xmlns:a16="http://schemas.microsoft.com/office/drawing/2014/main" id="{519C2BF9-9B94-479A-A881-4E352C2D867E}"/>
                  </a:ext>
                </a:extLst>
              </p:cNvPr>
              <p:cNvSpPr txBox="1">
                <a:spLocks noRot="1" noChangeAspect="1" noMove="1" noResize="1" noEditPoints="1" noAdjustHandles="1" noChangeArrowheads="1" noChangeShapeType="1" noTextEdit="1"/>
              </p:cNvSpPr>
              <p:nvPr/>
            </p:nvSpPr>
            <p:spPr>
              <a:xfrm>
                <a:off x="5768880" y="5192838"/>
                <a:ext cx="2448272" cy="523220"/>
              </a:xfrm>
              <a:prstGeom prst="rect">
                <a:avLst/>
              </a:prstGeom>
              <a:blipFill>
                <a:blip r:embed="rId4"/>
                <a:stretch>
                  <a:fillRect l="-246" b="-777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0B3C1A5-8B22-4198-94E0-C0A0E0901382}"/>
                  </a:ext>
                </a:extLst>
              </p:cNvPr>
              <p:cNvSpPr txBox="1"/>
              <p:nvPr/>
            </p:nvSpPr>
            <p:spPr>
              <a:xfrm>
                <a:off x="5768880" y="4446692"/>
                <a:ext cx="2448272"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14:m>
                  <m:oMath xmlns:m="http://schemas.openxmlformats.org/officeDocument/2006/math">
                    <m:r>
                      <a:rPr lang="en-GB" sz="1400" b="0" i="1" smtClean="0">
                        <a:latin typeface="Cambria Math" panose="02040503050406030204" pitchFamily="18" charset="0"/>
                      </a:rPr>
                      <m:t>𝑃</m:t>
                    </m:r>
                    <m:r>
                      <a:rPr lang="en-GB" sz="1400" b="0" i="1" smtClean="0">
                        <a:latin typeface="Cambria Math" panose="02040503050406030204" pitchFamily="18" charset="0"/>
                      </a:rPr>
                      <m:t>(</m:t>
                    </m:r>
                  </m:oMath>
                </a14:m>
                <a:r>
                  <a:rPr lang="en-GB" sz="1400" dirty="0"/>
                  <a:t>Type I error</a:t>
                </a:r>
                <a14:m>
                  <m:oMath xmlns:m="http://schemas.openxmlformats.org/officeDocument/2006/math">
                    <m:r>
                      <a:rPr lang="en-GB" sz="1400" b="0" i="1" smtClean="0">
                        <a:latin typeface="Cambria Math" panose="02040503050406030204" pitchFamily="18" charset="0"/>
                      </a:rPr>
                      <m:t>)</m:t>
                    </m:r>
                  </m:oMath>
                </a14:m>
                <a:r>
                  <a:rPr lang="en-GB" sz="1400" dirty="0"/>
                  <a:t> is actual significance level.</a:t>
                </a:r>
              </a:p>
            </p:txBody>
          </p:sp>
        </mc:Choice>
        <mc:Fallback xmlns="">
          <p:sp>
            <p:nvSpPr>
              <p:cNvPr id="10" name="TextBox 9">
                <a:extLst>
                  <a:ext uri="{FF2B5EF4-FFF2-40B4-BE49-F238E27FC236}">
                    <a16:creationId xmlns:a16="http://schemas.microsoft.com/office/drawing/2014/main" id="{F0B3C1A5-8B22-4198-94E0-C0A0E0901382}"/>
                  </a:ext>
                </a:extLst>
              </p:cNvPr>
              <p:cNvSpPr txBox="1">
                <a:spLocks noRot="1" noChangeAspect="1" noMove="1" noResize="1" noEditPoints="1" noAdjustHandles="1" noChangeArrowheads="1" noChangeShapeType="1" noTextEdit="1"/>
              </p:cNvSpPr>
              <p:nvPr/>
            </p:nvSpPr>
            <p:spPr>
              <a:xfrm>
                <a:off x="5768880" y="4446692"/>
                <a:ext cx="2448272" cy="523220"/>
              </a:xfrm>
              <a:prstGeom prst="rect">
                <a:avLst/>
              </a:prstGeom>
              <a:blipFill>
                <a:blip r:embed="rId5"/>
                <a:stretch>
                  <a:fillRect l="-246" b="-8889"/>
                </a:stretch>
              </a:blipFill>
            </p:spPr>
            <p:txBody>
              <a:bodyPr/>
              <a:lstStyle/>
              <a:p>
                <a:r>
                  <a:rPr lang="en-GB">
                    <a:noFill/>
                  </a:rPr>
                  <a:t> </a:t>
                </a:r>
              </a:p>
            </p:txBody>
          </p:sp>
        </mc:Fallback>
      </mc:AlternateContent>
      <p:cxnSp>
        <p:nvCxnSpPr>
          <p:cNvPr id="12" name="Straight Arrow Connector 11">
            <a:extLst>
              <a:ext uri="{FF2B5EF4-FFF2-40B4-BE49-F238E27FC236}">
                <a16:creationId xmlns:a16="http://schemas.microsoft.com/office/drawing/2014/main" id="{B9E3A56F-CE4A-44ED-85D9-7EA58B8ABC4A}"/>
              </a:ext>
            </a:extLst>
          </p:cNvPr>
          <p:cNvCxnSpPr>
            <a:stCxn id="10" idx="1"/>
          </p:cNvCxnSpPr>
          <p:nvPr/>
        </p:nvCxnSpPr>
        <p:spPr>
          <a:xfrm flipH="1" flipV="1">
            <a:off x="4899171" y="4605556"/>
            <a:ext cx="869709" cy="1027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27D4BC59-C9ED-4AEE-A1B0-39C4A3403607}"/>
              </a:ext>
            </a:extLst>
          </p:cNvPr>
          <p:cNvCxnSpPr>
            <a:cxnSpLocks/>
          </p:cNvCxnSpPr>
          <p:nvPr/>
        </p:nvCxnSpPr>
        <p:spPr>
          <a:xfrm flipH="1" flipV="1">
            <a:off x="4991450" y="5394121"/>
            <a:ext cx="777431" cy="1117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Rectangle 14">
            <a:extLst>
              <a:ext uri="{FF2B5EF4-FFF2-40B4-BE49-F238E27FC236}">
                <a16:creationId xmlns:a16="http://schemas.microsoft.com/office/drawing/2014/main" id="{7F5290A4-2D53-415D-BDA7-D0E0FF37CDF5}"/>
              </a:ext>
            </a:extLst>
          </p:cNvPr>
          <p:cNvSpPr/>
          <p:nvPr/>
        </p:nvSpPr>
        <p:spPr>
          <a:xfrm>
            <a:off x="347292" y="2552523"/>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16" name="Rectangle 15">
            <a:extLst>
              <a:ext uri="{FF2B5EF4-FFF2-40B4-BE49-F238E27FC236}">
                <a16:creationId xmlns:a16="http://schemas.microsoft.com/office/drawing/2014/main" id="{8A06F384-7C5A-44D2-9155-C4E3E9F9A923}"/>
              </a:ext>
            </a:extLst>
          </p:cNvPr>
          <p:cNvSpPr/>
          <p:nvPr/>
        </p:nvSpPr>
        <p:spPr>
          <a:xfrm>
            <a:off x="337156" y="4497544"/>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17" name="Rectangle 16">
            <a:extLst>
              <a:ext uri="{FF2B5EF4-FFF2-40B4-BE49-F238E27FC236}">
                <a16:creationId xmlns:a16="http://schemas.microsoft.com/office/drawing/2014/main" id="{BF28A5DF-926F-461A-B581-4BBC40D5396E}"/>
              </a:ext>
            </a:extLst>
          </p:cNvPr>
          <p:cNvSpPr/>
          <p:nvPr/>
        </p:nvSpPr>
        <p:spPr>
          <a:xfrm>
            <a:off x="337156" y="5084826"/>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c</a:t>
            </a:r>
          </a:p>
        </p:txBody>
      </p:sp>
      <p:sp>
        <p:nvSpPr>
          <p:cNvPr id="18" name="Rectangle 17">
            <a:extLst>
              <a:ext uri="{FF2B5EF4-FFF2-40B4-BE49-F238E27FC236}">
                <a16:creationId xmlns:a16="http://schemas.microsoft.com/office/drawing/2014/main" id="{940E6229-B324-4E27-A88D-CA5F06A07F01}"/>
              </a:ext>
            </a:extLst>
          </p:cNvPr>
          <p:cNvSpPr/>
          <p:nvPr/>
        </p:nvSpPr>
        <p:spPr>
          <a:xfrm>
            <a:off x="588452" y="2552522"/>
            <a:ext cx="3983548" cy="174057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9" name="Rectangle 18">
            <a:extLst>
              <a:ext uri="{FF2B5EF4-FFF2-40B4-BE49-F238E27FC236}">
                <a16:creationId xmlns:a16="http://schemas.microsoft.com/office/drawing/2014/main" id="{EE9BBE69-A401-45B3-BD07-57F0A60C176C}"/>
              </a:ext>
            </a:extLst>
          </p:cNvPr>
          <p:cNvSpPr/>
          <p:nvPr/>
        </p:nvSpPr>
        <p:spPr>
          <a:xfrm>
            <a:off x="563316" y="4497545"/>
            <a:ext cx="3983548" cy="37161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0" name="Rectangle 19">
            <a:extLst>
              <a:ext uri="{FF2B5EF4-FFF2-40B4-BE49-F238E27FC236}">
                <a16:creationId xmlns:a16="http://schemas.microsoft.com/office/drawing/2014/main" id="{95D93AF0-7662-4372-8727-632EBB507EB8}"/>
              </a:ext>
            </a:extLst>
          </p:cNvPr>
          <p:cNvSpPr/>
          <p:nvPr/>
        </p:nvSpPr>
        <p:spPr>
          <a:xfrm>
            <a:off x="563316" y="5084825"/>
            <a:ext cx="3983548" cy="93726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22197889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8"/>
                                        </p:tgtEl>
                                      </p:cBhvr>
                                    </p:animEffect>
                                    <p:set>
                                      <p:cBhvr>
                                        <p:cTn id="7"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9"/>
                                        </p:tgtEl>
                                      </p:cBhvr>
                                    </p:animEffect>
                                    <p:set>
                                      <p:cBhvr>
                                        <p:cTn id="1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4" restart="whenNotActive" fill="hold" evtFilter="cancelBubble" nodeType="interactiveSeq">
                <p:stCondLst>
                  <p:cond evt="onClick" delay="0">
                    <p:tgtEl>
                      <p:spTgt spid="2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0"/>
                                        </p:tgtEl>
                                      </p:cBhvr>
                                    </p:animEffect>
                                    <p:set>
                                      <p:cBhvr>
                                        <p:cTn id="19"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18" grpId="0" animBg="1"/>
      <p:bldP spid="19" grpId="0" animBg="1"/>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788334F-2A22-4878-85B3-E80F4972607B}"/>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20A2D78E-AF38-4B7D-9A0A-F12F5C480581}"/>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Test Your Understanding</a:t>
              </a:r>
              <a:endParaRPr lang="en-GB" sz="3200" dirty="0"/>
            </a:p>
          </p:txBody>
        </p:sp>
        <p:cxnSp>
          <p:nvCxnSpPr>
            <p:cNvPr id="4" name="Straight Connector 3">
              <a:extLst>
                <a:ext uri="{FF2B5EF4-FFF2-40B4-BE49-F238E27FC236}">
                  <a16:creationId xmlns:a16="http://schemas.microsoft.com/office/drawing/2014/main" id="{B0E428FC-4C87-48DB-B540-944A1B364775}"/>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6444443-7C2A-44E5-8CBD-DCB1F62BA156}"/>
                  </a:ext>
                </a:extLst>
              </p:cNvPr>
              <p:cNvSpPr txBox="1"/>
              <p:nvPr/>
            </p:nvSpPr>
            <p:spPr>
              <a:xfrm>
                <a:off x="304668" y="764704"/>
                <a:ext cx="8533520" cy="1384995"/>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400" b="0" dirty="0"/>
                  <a:t>[Textbook] Jam is sold in jars. The amount of jam, in grams, in a jar is normally distributed with mean </a:t>
                </a:r>
                <a14:m>
                  <m:oMath xmlns:m="http://schemas.openxmlformats.org/officeDocument/2006/math">
                    <m:r>
                      <a:rPr lang="en-GB" sz="1400" b="0" i="1" smtClean="0">
                        <a:latin typeface="Cambria Math" panose="02040503050406030204" pitchFamily="18" charset="0"/>
                      </a:rPr>
                      <m:t>𝜇</m:t>
                    </m:r>
                  </m:oMath>
                </a14:m>
                <a:r>
                  <a:rPr lang="en-GB" sz="1400" dirty="0"/>
                  <a:t> and standard deviation 5. The manufacturer claims that </a:t>
                </a:r>
                <a14:m>
                  <m:oMath xmlns:m="http://schemas.openxmlformats.org/officeDocument/2006/math">
                    <m:r>
                      <a:rPr lang="en-GB" sz="1400" b="0" i="1" smtClean="0">
                        <a:latin typeface="Cambria Math" panose="02040503050406030204" pitchFamily="18" charset="0"/>
                      </a:rPr>
                      <m:t>𝜇</m:t>
                    </m:r>
                  </m:oMath>
                </a14:m>
                <a:r>
                  <a:rPr lang="en-GB" sz="1400" dirty="0"/>
                  <a:t> is 106 and quality control officers will take action against the manufacturer if </a:t>
                </a:r>
                <a14:m>
                  <m:oMath xmlns:m="http://schemas.openxmlformats.org/officeDocument/2006/math">
                    <m:r>
                      <a:rPr lang="en-GB" sz="1400" b="0" i="1" smtClean="0">
                        <a:latin typeface="Cambria Math" panose="02040503050406030204" pitchFamily="18" charset="0"/>
                      </a:rPr>
                      <m:t>𝜇</m:t>
                    </m:r>
                    <m:r>
                      <a:rPr lang="en-GB" sz="1400" b="0" i="1" smtClean="0">
                        <a:latin typeface="Cambria Math" panose="02040503050406030204" pitchFamily="18" charset="0"/>
                      </a:rPr>
                      <m:t>&lt;106</m:t>
                    </m:r>
                  </m:oMath>
                </a14:m>
                <a:r>
                  <a:rPr lang="en-GB" sz="1400" dirty="0"/>
                  <a:t>. A random sample of 30 jars is examined and a 5% level of significance is used.</a:t>
                </a:r>
              </a:p>
              <a:p>
                <a:pPr marL="342900" indent="-342900">
                  <a:buAutoNum type="alphaLcParenBoth"/>
                </a:pPr>
                <a:r>
                  <a:rPr lang="en-GB" sz="1400" dirty="0"/>
                  <a:t>find the critical region for the sample mean using this test.</a:t>
                </a:r>
              </a:p>
              <a:p>
                <a:r>
                  <a:rPr lang="en-GB" sz="1400" dirty="0"/>
                  <a:t>Given that in fact </a:t>
                </a:r>
                <a14:m>
                  <m:oMath xmlns:m="http://schemas.openxmlformats.org/officeDocument/2006/math">
                    <m:r>
                      <a:rPr lang="en-GB" sz="1400" b="0" i="1" smtClean="0">
                        <a:latin typeface="Cambria Math" panose="02040503050406030204" pitchFamily="18" charset="0"/>
                      </a:rPr>
                      <m:t>𝜇</m:t>
                    </m:r>
                    <m:r>
                      <a:rPr lang="en-GB" sz="1400" b="0" i="1" smtClean="0">
                        <a:latin typeface="Cambria Math" panose="02040503050406030204" pitchFamily="18" charset="0"/>
                      </a:rPr>
                      <m:t>=102</m:t>
                    </m:r>
                  </m:oMath>
                </a14:m>
                <a:r>
                  <a:rPr lang="en-GB" sz="1400" dirty="0"/>
                  <a:t>,</a:t>
                </a:r>
              </a:p>
              <a:p>
                <a:r>
                  <a:rPr lang="en-GB" sz="1400" dirty="0"/>
                  <a:t>(b)    find the power of this test.</a:t>
                </a:r>
              </a:p>
            </p:txBody>
          </p:sp>
        </mc:Choice>
        <mc:Fallback xmlns="">
          <p:sp>
            <p:nvSpPr>
              <p:cNvPr id="5" name="TextBox 4">
                <a:extLst>
                  <a:ext uri="{FF2B5EF4-FFF2-40B4-BE49-F238E27FC236}">
                    <a16:creationId xmlns:a16="http://schemas.microsoft.com/office/drawing/2014/main" id="{86444443-7C2A-44E5-8CBD-DCB1F62BA156}"/>
                  </a:ext>
                </a:extLst>
              </p:cNvPr>
              <p:cNvSpPr txBox="1">
                <a:spLocks noRot="1" noChangeAspect="1" noMove="1" noResize="1" noEditPoints="1" noAdjustHandles="1" noChangeArrowheads="1" noChangeShapeType="1" noTextEdit="1"/>
              </p:cNvSpPr>
              <p:nvPr/>
            </p:nvSpPr>
            <p:spPr>
              <a:xfrm>
                <a:off x="304668" y="764704"/>
                <a:ext cx="8533520" cy="1384995"/>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A59D6212-2C53-4639-8ED5-50DDF939B9AB}"/>
                  </a:ext>
                </a:extLst>
              </p:cNvPr>
              <p:cNvSpPr txBox="1"/>
              <p:nvPr/>
            </p:nvSpPr>
            <p:spPr>
              <a:xfrm>
                <a:off x="835968" y="2487563"/>
                <a:ext cx="4032448" cy="3383555"/>
              </a:xfrm>
              <a:prstGeom prst="rect">
                <a:avLst/>
              </a:prstGeom>
              <a:noFill/>
            </p:spPr>
            <p:txBody>
              <a:bodyPr wrap="square" rtlCol="0">
                <a:spAutoFit/>
              </a:bodyPr>
              <a:lstStyle/>
              <a:p>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r>
                      <a:rPr lang="en-GB" b="0" i="1" smtClean="0">
                        <a:latin typeface="Cambria Math" panose="02040503050406030204" pitchFamily="18" charset="0"/>
                      </a:rPr>
                      <m:t>:</m:t>
                    </m:r>
                    <m:r>
                      <a:rPr lang="en-GB" b="0" i="1" smtClean="0">
                        <a:latin typeface="Cambria Math" panose="02040503050406030204" pitchFamily="18" charset="0"/>
                      </a:rPr>
                      <m:t>𝜇</m:t>
                    </m:r>
                    <m:r>
                      <a:rPr lang="en-GB" b="0" i="1" smtClean="0">
                        <a:latin typeface="Cambria Math" panose="02040503050406030204" pitchFamily="18" charset="0"/>
                      </a:rPr>
                      <m:t>=106,   </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r>
                      <a:rPr lang="en-GB" b="0" i="1" smtClean="0">
                        <a:latin typeface="Cambria Math" panose="02040503050406030204" pitchFamily="18" charset="0"/>
                      </a:rPr>
                      <m:t>:</m:t>
                    </m:r>
                    <m:r>
                      <a:rPr lang="en-GB" b="0" i="1" smtClean="0">
                        <a:latin typeface="Cambria Math" panose="02040503050406030204" pitchFamily="18" charset="0"/>
                      </a:rPr>
                      <m:t>𝜇</m:t>
                    </m:r>
                    <m:r>
                      <a:rPr lang="en-GB" b="0" i="1" smtClean="0">
                        <a:latin typeface="Cambria Math" panose="02040503050406030204" pitchFamily="18" charset="0"/>
                      </a:rPr>
                      <m:t>&lt;106</m:t>
                    </m:r>
                  </m:oMath>
                </a14:m>
                <a:r>
                  <a:rPr lang="en-GB" dirty="0"/>
                  <a:t> </a:t>
                </a:r>
              </a:p>
              <a:p>
                <a14:m>
                  <m:oMath xmlns:m="http://schemas.openxmlformats.org/officeDocument/2006/math">
                    <m:acc>
                      <m:accPr>
                        <m:chr m:val="̅"/>
                        <m:ctrlPr>
                          <a:rPr lang="en-GB" b="0" i="1" smtClean="0">
                            <a:latin typeface="Cambria Math" panose="02040503050406030204" pitchFamily="18" charset="0"/>
                          </a:rPr>
                        </m:ctrlPr>
                      </m:accPr>
                      <m:e>
                        <m:r>
                          <a:rPr lang="en-GB" b="0" i="1" smtClean="0">
                            <a:latin typeface="Cambria Math" panose="02040503050406030204" pitchFamily="18" charset="0"/>
                          </a:rPr>
                          <m:t>𝑋</m:t>
                        </m:r>
                      </m:e>
                    </m:acc>
                    <m:r>
                      <a:rPr lang="en-GB" b="0" i="1" smtClean="0">
                        <a:latin typeface="Cambria Math" panose="02040503050406030204" pitchFamily="18" charset="0"/>
                      </a:rPr>
                      <m:t>~</m:t>
                    </m:r>
                    <m:r>
                      <a:rPr lang="en-GB" b="0" i="1" smtClean="0">
                        <a:latin typeface="Cambria Math" panose="02040503050406030204" pitchFamily="18" charset="0"/>
                      </a:rPr>
                      <m:t>𝑁</m:t>
                    </m:r>
                    <m:d>
                      <m:dPr>
                        <m:ctrlPr>
                          <a:rPr lang="en-GB" b="0" i="1" smtClean="0">
                            <a:latin typeface="Cambria Math" panose="02040503050406030204" pitchFamily="18" charset="0"/>
                          </a:rPr>
                        </m:ctrlPr>
                      </m:dPr>
                      <m:e>
                        <m:r>
                          <a:rPr lang="en-GB" b="0" i="1" smtClean="0">
                            <a:latin typeface="Cambria Math" panose="02040503050406030204" pitchFamily="18" charset="0"/>
                          </a:rPr>
                          <m:t>106,</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5</m:t>
                                </m:r>
                              </m:e>
                              <m:sup>
                                <m:r>
                                  <a:rPr lang="en-GB" b="0" i="1" smtClean="0">
                                    <a:latin typeface="Cambria Math" panose="02040503050406030204" pitchFamily="18" charset="0"/>
                                  </a:rPr>
                                  <m:t>2</m:t>
                                </m:r>
                              </m:sup>
                            </m:sSup>
                          </m:num>
                          <m:den>
                            <m:r>
                              <a:rPr lang="en-GB" b="0" i="1" smtClean="0">
                                <a:latin typeface="Cambria Math" panose="02040503050406030204" pitchFamily="18" charset="0"/>
                              </a:rPr>
                              <m:t>30</m:t>
                            </m:r>
                          </m:den>
                        </m:f>
                      </m:e>
                    </m:d>
                  </m:oMath>
                </a14:m>
                <a:r>
                  <a:rPr lang="en-GB" dirty="0"/>
                  <a:t> </a:t>
                </a:r>
              </a:p>
              <a:p>
                <a:r>
                  <a:rPr lang="en-GB" dirty="0"/>
                  <a:t>Critical </a:t>
                </a:r>
                <a14:m>
                  <m:oMath xmlns:m="http://schemas.openxmlformats.org/officeDocument/2006/math">
                    <m:r>
                      <a:rPr lang="en-GB" b="0" i="1" smtClean="0">
                        <a:latin typeface="Cambria Math" panose="02040503050406030204" pitchFamily="18" charset="0"/>
                      </a:rPr>
                      <m:t>𝑧</m:t>
                    </m:r>
                  </m:oMath>
                </a14:m>
                <a:r>
                  <a:rPr lang="en-GB" dirty="0"/>
                  <a:t> for bottom 5%: </a:t>
                </a:r>
                <a14:m>
                  <m:oMath xmlns:m="http://schemas.openxmlformats.org/officeDocument/2006/math">
                    <m:r>
                      <a:rPr lang="en-GB" b="0" i="1" smtClean="0">
                        <a:latin typeface="Cambria Math" panose="02040503050406030204" pitchFamily="18" charset="0"/>
                      </a:rPr>
                      <m:t>−1.6449</m:t>
                    </m:r>
                  </m:oMath>
                </a14:m>
                <a:endParaRPr lang="en-GB" dirty="0"/>
              </a:p>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acc>
                            <m:accPr>
                              <m:chr m:val="̅"/>
                              <m:ctrlPr>
                                <a:rPr lang="en-GB" b="0" i="1" smtClean="0">
                                  <a:latin typeface="Cambria Math" panose="02040503050406030204" pitchFamily="18" charset="0"/>
                                </a:rPr>
                              </m:ctrlPr>
                            </m:accPr>
                            <m:e>
                              <m:r>
                                <a:rPr lang="en-GB" b="0" i="1" smtClean="0">
                                  <a:latin typeface="Cambria Math" panose="02040503050406030204" pitchFamily="18" charset="0"/>
                                </a:rPr>
                                <m:t>𝑋</m:t>
                              </m:r>
                            </m:e>
                          </m:acc>
                          <m:r>
                            <a:rPr lang="en-GB" b="0" i="1" smtClean="0">
                              <a:latin typeface="Cambria Math" panose="02040503050406030204" pitchFamily="18" charset="0"/>
                            </a:rPr>
                            <m:t>−106</m:t>
                          </m:r>
                        </m:num>
                        <m:den>
                          <m:r>
                            <a:rPr lang="en-GB" b="0" i="1" smtClean="0">
                              <a:latin typeface="Cambria Math" panose="02040503050406030204" pitchFamily="18" charset="0"/>
                            </a:rPr>
                            <m:t>5/</m:t>
                          </m:r>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30</m:t>
                              </m:r>
                            </m:e>
                          </m:rad>
                        </m:den>
                      </m:f>
                      <m:r>
                        <a:rPr lang="en-GB" b="0" i="1" smtClean="0">
                          <a:latin typeface="Cambria Math" panose="02040503050406030204" pitchFamily="18" charset="0"/>
                        </a:rPr>
                        <m:t>&lt;−1.6449</m:t>
                      </m:r>
                    </m:oMath>
                    <m:oMath xmlns:m="http://schemas.openxmlformats.org/officeDocument/2006/math">
                      <m:acc>
                        <m:accPr>
                          <m:chr m:val="̅"/>
                          <m:ctrlPr>
                            <a:rPr lang="en-GB" b="0" i="1" smtClean="0">
                              <a:latin typeface="Cambria Math" panose="02040503050406030204" pitchFamily="18" charset="0"/>
                            </a:rPr>
                          </m:ctrlPr>
                        </m:accPr>
                        <m:e>
                          <m:r>
                            <a:rPr lang="en-GB" b="0" i="1" smtClean="0">
                              <a:latin typeface="Cambria Math" panose="02040503050406030204" pitchFamily="18" charset="0"/>
                            </a:rPr>
                            <m:t>𝑋</m:t>
                          </m:r>
                        </m:e>
                      </m:acc>
                      <m:r>
                        <a:rPr lang="en-GB" b="0" i="1" smtClean="0">
                          <a:latin typeface="Cambria Math" panose="02040503050406030204" pitchFamily="18" charset="0"/>
                        </a:rPr>
                        <m:t>&lt;104.498…</m:t>
                      </m:r>
                    </m:oMath>
                  </m:oMathPara>
                </a14:m>
                <a:endParaRPr lang="en-GB" dirty="0"/>
              </a:p>
              <a:p>
                <a:endParaRPr lang="en-GB" dirty="0"/>
              </a:p>
              <a:p>
                <a:r>
                  <a:rPr lang="en-GB" dirty="0"/>
                  <a:t>Power </a:t>
                </a:r>
                <a14:m>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𝑃</m:t>
                    </m:r>
                    <m:r>
                      <a:rPr lang="en-GB" b="0" i="1" smtClean="0">
                        <a:latin typeface="Cambria Math" panose="02040503050406030204" pitchFamily="18" charset="0"/>
                      </a:rPr>
                      <m:t>(</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oMath>
                </a14:m>
                <a:r>
                  <a:rPr lang="en-GB" dirty="0"/>
                  <a:t> concluded |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oMath>
                </a14:m>
                <a:r>
                  <a:rPr lang="en-GB" dirty="0"/>
                  <a:t> true)</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𝑃</m:t>
                      </m:r>
                      <m:d>
                        <m:dPr>
                          <m:endChr m:val="|"/>
                          <m:ctrlPr>
                            <a:rPr lang="en-GB" b="0" i="1" smtClean="0">
                              <a:latin typeface="Cambria Math" panose="02040503050406030204" pitchFamily="18" charset="0"/>
                            </a:rPr>
                          </m:ctrlPr>
                        </m:dPr>
                        <m:e>
                          <m:acc>
                            <m:accPr>
                              <m:chr m:val="̅"/>
                              <m:ctrlPr>
                                <a:rPr lang="en-GB" b="0" i="1" smtClean="0">
                                  <a:latin typeface="Cambria Math" panose="02040503050406030204" pitchFamily="18" charset="0"/>
                                </a:rPr>
                              </m:ctrlPr>
                            </m:accPr>
                            <m:e>
                              <m:r>
                                <a:rPr lang="en-GB" b="0" i="1" smtClean="0">
                                  <a:latin typeface="Cambria Math" panose="02040503050406030204" pitchFamily="18" charset="0"/>
                                </a:rPr>
                                <m:t>𝑋</m:t>
                              </m:r>
                            </m:e>
                          </m:acc>
                          <m:r>
                            <a:rPr lang="en-GB" b="0" i="1" smtClean="0">
                              <a:latin typeface="Cambria Math" panose="02040503050406030204" pitchFamily="18" charset="0"/>
                            </a:rPr>
                            <m:t>&lt;104.498 </m:t>
                          </m:r>
                        </m:e>
                      </m:d>
                      <m:r>
                        <a:rPr lang="en-GB" b="0" i="1" smtClean="0">
                          <a:latin typeface="Cambria Math" panose="02040503050406030204" pitchFamily="18" charset="0"/>
                        </a:rPr>
                        <m:t> </m:t>
                      </m:r>
                      <m:r>
                        <a:rPr lang="en-GB" b="0" i="1" smtClean="0">
                          <a:latin typeface="Cambria Math" panose="02040503050406030204" pitchFamily="18" charset="0"/>
                        </a:rPr>
                        <m:t>𝜇</m:t>
                      </m:r>
                      <m:r>
                        <a:rPr lang="en-GB" b="0" i="1" smtClean="0">
                          <a:latin typeface="Cambria Math" panose="02040503050406030204" pitchFamily="18" charset="0"/>
                        </a:rPr>
                        <m:t>=102)</m:t>
                      </m:r>
                    </m:oMath>
                    <m:oMath xmlns:m="http://schemas.openxmlformats.org/officeDocument/2006/math">
                      <m:r>
                        <a:rPr lang="en-GB" b="0" i="1" smtClean="0">
                          <a:latin typeface="Cambria Math" panose="02040503050406030204" pitchFamily="18" charset="0"/>
                        </a:rPr>
                        <m:t>=0.9968</m:t>
                      </m:r>
                    </m:oMath>
                  </m:oMathPara>
                </a14:m>
                <a:endParaRPr lang="en-GB" dirty="0"/>
              </a:p>
              <a:p>
                <a:endParaRPr lang="en-GB" dirty="0"/>
              </a:p>
            </p:txBody>
          </p:sp>
        </mc:Choice>
        <mc:Fallback xmlns="">
          <p:sp>
            <p:nvSpPr>
              <p:cNvPr id="8" name="TextBox 7">
                <a:extLst>
                  <a:ext uri="{FF2B5EF4-FFF2-40B4-BE49-F238E27FC236}">
                    <a16:creationId xmlns:a16="http://schemas.microsoft.com/office/drawing/2014/main" id="{A59D6212-2C53-4639-8ED5-50DDF939B9AB}"/>
                  </a:ext>
                </a:extLst>
              </p:cNvPr>
              <p:cNvSpPr txBox="1">
                <a:spLocks noRot="1" noChangeAspect="1" noMove="1" noResize="1" noEditPoints="1" noAdjustHandles="1" noChangeArrowheads="1" noChangeShapeType="1" noTextEdit="1"/>
              </p:cNvSpPr>
              <p:nvPr/>
            </p:nvSpPr>
            <p:spPr>
              <a:xfrm>
                <a:off x="835968" y="2487563"/>
                <a:ext cx="4032448" cy="3383555"/>
              </a:xfrm>
              <a:prstGeom prst="rect">
                <a:avLst/>
              </a:prstGeom>
              <a:blipFill>
                <a:blip r:embed="rId3"/>
                <a:stretch>
                  <a:fillRect l="-1208"/>
                </a:stretch>
              </a:blipFill>
            </p:spPr>
            <p:txBody>
              <a:bodyPr/>
              <a:lstStyle/>
              <a:p>
                <a:r>
                  <a:rPr lang="en-GB">
                    <a:noFill/>
                  </a:rPr>
                  <a:t> </a:t>
                </a:r>
              </a:p>
            </p:txBody>
          </p:sp>
        </mc:Fallback>
      </mc:AlternateContent>
      <p:sp>
        <p:nvSpPr>
          <p:cNvPr id="9" name="Rectangle 8">
            <a:extLst>
              <a:ext uri="{FF2B5EF4-FFF2-40B4-BE49-F238E27FC236}">
                <a16:creationId xmlns:a16="http://schemas.microsoft.com/office/drawing/2014/main" id="{CEBF4901-AB8B-4B8E-9791-72F7829665F6}"/>
              </a:ext>
            </a:extLst>
          </p:cNvPr>
          <p:cNvSpPr/>
          <p:nvPr/>
        </p:nvSpPr>
        <p:spPr>
          <a:xfrm>
            <a:off x="404442" y="2533473"/>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10" name="Rectangle 9">
            <a:extLst>
              <a:ext uri="{FF2B5EF4-FFF2-40B4-BE49-F238E27FC236}">
                <a16:creationId xmlns:a16="http://schemas.microsoft.com/office/drawing/2014/main" id="{AA5038DC-D41C-4C48-8398-A8C6D43A2CAF}"/>
              </a:ext>
            </a:extLst>
          </p:cNvPr>
          <p:cNvSpPr/>
          <p:nvPr/>
        </p:nvSpPr>
        <p:spPr>
          <a:xfrm>
            <a:off x="404442" y="4725144"/>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11" name="Rectangle 10">
            <a:extLst>
              <a:ext uri="{FF2B5EF4-FFF2-40B4-BE49-F238E27FC236}">
                <a16:creationId xmlns:a16="http://schemas.microsoft.com/office/drawing/2014/main" id="{B4F5B3DB-C5E9-4180-B7D4-DC0C9786CBAD}"/>
              </a:ext>
            </a:extLst>
          </p:cNvPr>
          <p:cNvSpPr/>
          <p:nvPr/>
        </p:nvSpPr>
        <p:spPr>
          <a:xfrm>
            <a:off x="639938" y="2531317"/>
            <a:ext cx="4160662" cy="189780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2" name="Rectangle 11">
            <a:extLst>
              <a:ext uri="{FF2B5EF4-FFF2-40B4-BE49-F238E27FC236}">
                <a16:creationId xmlns:a16="http://schemas.microsoft.com/office/drawing/2014/main" id="{D3E4416B-1A56-4577-9D14-0E49EC7DB81A}"/>
              </a:ext>
            </a:extLst>
          </p:cNvPr>
          <p:cNvSpPr/>
          <p:nvPr/>
        </p:nvSpPr>
        <p:spPr>
          <a:xfrm>
            <a:off x="620466" y="4711427"/>
            <a:ext cx="4160662" cy="138186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27492988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0F861BA-FE3F-4AC7-8B6D-669CF271F688}"/>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A627953E-4E92-49D6-BBF5-5BE6298627D8}"/>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Geometric Example</a:t>
              </a:r>
              <a:endParaRPr lang="en-GB" sz="3200" dirty="0"/>
            </a:p>
          </p:txBody>
        </p:sp>
        <p:cxnSp>
          <p:nvCxnSpPr>
            <p:cNvPr id="4" name="Straight Connector 3">
              <a:extLst>
                <a:ext uri="{FF2B5EF4-FFF2-40B4-BE49-F238E27FC236}">
                  <a16:creationId xmlns:a16="http://schemas.microsoft.com/office/drawing/2014/main" id="{C4D43268-B7BC-45AF-8856-070AAEB10762}"/>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916E49B-817F-4E4B-8219-B799EA436C87}"/>
                  </a:ext>
                </a:extLst>
              </p:cNvPr>
              <p:cNvSpPr txBox="1"/>
              <p:nvPr/>
            </p:nvSpPr>
            <p:spPr>
              <a:xfrm>
                <a:off x="304668" y="764704"/>
                <a:ext cx="8533520" cy="181588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400" b="0" dirty="0"/>
                  <a:t>[Textbook] A particular mobile-phone provider fails to deliver text messages with probability </a:t>
                </a:r>
                <a14:m>
                  <m:oMath xmlns:m="http://schemas.openxmlformats.org/officeDocument/2006/math">
                    <m:r>
                      <a:rPr lang="en-GB" sz="1400" b="0" i="1" smtClean="0">
                        <a:latin typeface="Cambria Math" panose="02040503050406030204" pitchFamily="18" charset="0"/>
                      </a:rPr>
                      <m:t>𝑝</m:t>
                    </m:r>
                  </m:oMath>
                </a14:m>
                <a:r>
                  <a:rPr lang="en-GB" sz="1400" dirty="0"/>
                  <a:t>.</a:t>
                </a:r>
              </a:p>
              <a:p>
                <a:r>
                  <a:rPr lang="en-GB" sz="1400" dirty="0"/>
                  <a:t>Brooke wants to investigate whether </a:t>
                </a:r>
                <a14:m>
                  <m:oMath xmlns:m="http://schemas.openxmlformats.org/officeDocument/2006/math">
                    <m:r>
                      <a:rPr lang="en-GB" sz="1400" b="0" i="1" smtClean="0">
                        <a:latin typeface="Cambria Math" panose="02040503050406030204" pitchFamily="18" charset="0"/>
                      </a:rPr>
                      <m:t>𝑝</m:t>
                    </m:r>
                    <m:r>
                      <a:rPr lang="en-GB" sz="1400" b="0" i="1" smtClean="0">
                        <a:latin typeface="Cambria Math" panose="02040503050406030204" pitchFamily="18" charset="0"/>
                      </a:rPr>
                      <m:t>&gt;0.02</m:t>
                    </m:r>
                  </m:oMath>
                </a14:m>
                <a:r>
                  <a:rPr lang="en-GB" sz="1400" dirty="0"/>
                  <a:t>.</a:t>
                </a:r>
              </a:p>
              <a:p>
                <a:r>
                  <a:rPr lang="en-GB" sz="1400" dirty="0"/>
                  <a:t>Using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0</m:t>
                        </m:r>
                      </m:sub>
                    </m:sSub>
                    <m:r>
                      <a:rPr lang="en-GB" sz="1400" b="0" i="0" smtClean="0">
                        <a:latin typeface="Cambria Math" panose="02040503050406030204" pitchFamily="18" charset="0"/>
                      </a:rPr>
                      <m:t>:</m:t>
                    </m:r>
                    <m:r>
                      <a:rPr lang="en-GB" sz="1400" b="0" i="1" smtClean="0">
                        <a:latin typeface="Cambria Math" panose="02040503050406030204" pitchFamily="18" charset="0"/>
                      </a:rPr>
                      <m:t>𝑝</m:t>
                    </m:r>
                    <m:r>
                      <a:rPr lang="en-GB" sz="1400" b="0" i="0" smtClean="0">
                        <a:latin typeface="Cambria Math" panose="02040503050406030204" pitchFamily="18" charset="0"/>
                      </a:rPr>
                      <m:t>=0.02</m:t>
                    </m:r>
                  </m:oMath>
                </a14:m>
                <a:r>
                  <a:rPr lang="en-GB" sz="1400" dirty="0"/>
                  <a:t> and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1</m:t>
                        </m:r>
                      </m:sub>
                    </m:sSub>
                    <m:r>
                      <a:rPr lang="en-GB" sz="1400" b="0" i="1" smtClean="0">
                        <a:latin typeface="Cambria Math" panose="02040503050406030204" pitchFamily="18" charset="0"/>
                      </a:rPr>
                      <m:t>:</m:t>
                    </m:r>
                    <m:r>
                      <a:rPr lang="en-GB" sz="1400" b="0" i="1" smtClean="0">
                        <a:latin typeface="Cambria Math" panose="02040503050406030204" pitchFamily="18" charset="0"/>
                      </a:rPr>
                      <m:t>𝑝</m:t>
                    </m:r>
                    <m:r>
                      <a:rPr lang="en-GB" sz="1400" b="0" i="1" smtClean="0">
                        <a:latin typeface="Cambria Math" panose="02040503050406030204" pitchFamily="18" charset="0"/>
                      </a:rPr>
                      <m:t>&gt;0.02</m:t>
                    </m:r>
                  </m:oMath>
                </a14:m>
                <a:r>
                  <a:rPr lang="en-GB" sz="1400" dirty="0"/>
                  <a:t>, Brooke notes the number of text messages she is able to send successfully up until the first failure. If this value is less than or equal to 5 she rejects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0</m:t>
                        </m:r>
                      </m:sub>
                    </m:sSub>
                  </m:oMath>
                </a14:m>
                <a:r>
                  <a:rPr lang="en-GB" sz="1400" dirty="0"/>
                  <a:t>. If it is more than 100 she accepts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0</m:t>
                        </m:r>
                      </m:sub>
                    </m:sSub>
                  </m:oMath>
                </a14:m>
                <a:r>
                  <a:rPr lang="en-GB" sz="1400" dirty="0"/>
                  <a:t>. If it is more than 5 but less than or equal to 100 she notes the number of additional text messages she is able to send successfully up until the next failure. She rejects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0</m:t>
                        </m:r>
                      </m:sub>
                    </m:sSub>
                  </m:oMath>
                </a14:m>
                <a:r>
                  <a:rPr lang="en-GB" sz="1400" dirty="0"/>
                  <a:t> if this is less than or equal to 5 and accepts it otherwise.</a:t>
                </a:r>
              </a:p>
              <a:p>
                <a:pPr marL="342900" indent="-342900">
                  <a:buAutoNum type="alphaLcParenBoth"/>
                </a:pPr>
                <a:r>
                  <a:rPr lang="en-GB" sz="1400" dirty="0"/>
                  <a:t>Find the size of this test.</a:t>
                </a:r>
              </a:p>
              <a:p>
                <a:pPr marL="342900" indent="-342900">
                  <a:buAutoNum type="alphaLcParenBoth"/>
                </a:pPr>
                <a:r>
                  <a:rPr lang="en-GB" sz="1400" dirty="0"/>
                  <a:t>Calculate the power of this test when </a:t>
                </a:r>
                <a14:m>
                  <m:oMath xmlns:m="http://schemas.openxmlformats.org/officeDocument/2006/math">
                    <m:r>
                      <a:rPr lang="en-GB" sz="1400" b="0" i="1" smtClean="0">
                        <a:latin typeface="Cambria Math" panose="02040503050406030204" pitchFamily="18" charset="0"/>
                      </a:rPr>
                      <m:t>𝑝</m:t>
                    </m:r>
                    <m:r>
                      <a:rPr lang="en-GB" sz="1400" b="0" i="1" smtClean="0">
                        <a:latin typeface="Cambria Math" panose="02040503050406030204" pitchFamily="18" charset="0"/>
                      </a:rPr>
                      <m:t>=0.015</m:t>
                    </m:r>
                  </m:oMath>
                </a14:m>
                <a:r>
                  <a:rPr lang="en-GB" sz="1400" dirty="0"/>
                  <a:t>.</a:t>
                </a:r>
              </a:p>
            </p:txBody>
          </p:sp>
        </mc:Choice>
        <mc:Fallback xmlns="">
          <p:sp>
            <p:nvSpPr>
              <p:cNvPr id="6" name="TextBox 5">
                <a:extLst>
                  <a:ext uri="{FF2B5EF4-FFF2-40B4-BE49-F238E27FC236}">
                    <a16:creationId xmlns:a16="http://schemas.microsoft.com/office/drawing/2014/main" id="{F916E49B-817F-4E4B-8219-B799EA436C87}"/>
                  </a:ext>
                </a:extLst>
              </p:cNvPr>
              <p:cNvSpPr txBox="1">
                <a:spLocks noRot="1" noChangeAspect="1" noMove="1" noResize="1" noEditPoints="1" noAdjustHandles="1" noChangeArrowheads="1" noChangeShapeType="1" noTextEdit="1"/>
              </p:cNvSpPr>
              <p:nvPr/>
            </p:nvSpPr>
            <p:spPr>
              <a:xfrm>
                <a:off x="304668" y="764704"/>
                <a:ext cx="8533520" cy="1815882"/>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9F832CA-B405-4D3E-AD54-72EC7436FF56}"/>
                  </a:ext>
                </a:extLst>
              </p:cNvPr>
              <p:cNvSpPr txBox="1"/>
              <p:nvPr/>
            </p:nvSpPr>
            <p:spPr>
              <a:xfrm>
                <a:off x="512118" y="2747074"/>
                <a:ext cx="5517207" cy="4527137"/>
              </a:xfrm>
              <a:prstGeom prst="rect">
                <a:avLst/>
              </a:prstGeom>
              <a:noFill/>
            </p:spPr>
            <p:txBody>
              <a:bodyPr wrap="square" rtlCol="0">
                <a:spAutoFit/>
              </a:bodyPr>
              <a:lstStyle/>
              <a:p>
                <a:r>
                  <a:rPr lang="en-GB" sz="1600" dirty="0"/>
                  <a:t>Let </a:t>
                </a:r>
                <a14:m>
                  <m:oMath xmlns:m="http://schemas.openxmlformats.org/officeDocument/2006/math">
                    <m:r>
                      <a:rPr lang="en-GB" sz="1600" b="0" i="1" smtClean="0">
                        <a:latin typeface="Cambria Math" panose="02040503050406030204" pitchFamily="18" charset="0"/>
                      </a:rPr>
                      <m:t>𝑋</m:t>
                    </m:r>
                  </m:oMath>
                </a14:m>
                <a:r>
                  <a:rPr lang="en-GB" sz="1600" dirty="0"/>
                  <a:t> be number of messages up to an including first failure. </a:t>
                </a:r>
                <a14:m>
                  <m:oMath xmlns:m="http://schemas.openxmlformats.org/officeDocument/2006/math">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𝐺𝑒𝑜</m:t>
                    </m:r>
                    <m:r>
                      <a:rPr lang="en-GB" sz="1600" b="0" i="1" smtClean="0">
                        <a:latin typeface="Cambria Math" panose="02040503050406030204" pitchFamily="18" charset="0"/>
                      </a:rPr>
                      <m:t>(</m:t>
                    </m:r>
                    <m:r>
                      <a:rPr lang="en-GB" sz="1600" b="0" i="1" smtClean="0">
                        <a:latin typeface="Cambria Math" panose="02040503050406030204" pitchFamily="18" charset="0"/>
                      </a:rPr>
                      <m:t>𝑝</m:t>
                    </m:r>
                    <m:r>
                      <a:rPr lang="en-GB" sz="1600" b="0" i="1" smtClean="0">
                        <a:latin typeface="Cambria Math" panose="02040503050406030204" pitchFamily="18" charset="0"/>
                      </a:rPr>
                      <m:t>)</m:t>
                    </m:r>
                  </m:oMath>
                </a14:m>
                <a:endParaRPr lang="en-GB" sz="1600" dirty="0"/>
              </a:p>
              <a:p>
                <a:r>
                  <a:rPr lang="en-GB" sz="1600" dirty="0"/>
                  <a:t>Assuming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0</m:t>
                        </m:r>
                      </m:sub>
                    </m:sSub>
                    <m:r>
                      <a:rPr lang="en-GB" sz="1600" b="0" i="1" smtClean="0">
                        <a:latin typeface="Cambria Math" panose="02040503050406030204" pitchFamily="18" charset="0"/>
                      </a:rPr>
                      <m:t>, </m:t>
                    </m:r>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𝐺𝑒𝑜</m:t>
                    </m:r>
                    <m:r>
                      <a:rPr lang="en-GB" sz="1600" b="0" i="1" smtClean="0">
                        <a:latin typeface="Cambria Math" panose="02040503050406030204" pitchFamily="18" charset="0"/>
                      </a:rPr>
                      <m:t>(0.02)</m:t>
                    </m:r>
                  </m:oMath>
                </a14:m>
                <a:endParaRPr lang="en-GB" sz="1600" dirty="0"/>
              </a:p>
              <a:p>
                <a:endParaRPr lang="en-GB" sz="1600" dirty="0"/>
              </a:p>
              <a:p>
                <a14:m>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≤5</m:t>
                        </m:r>
                      </m:e>
                    </m:d>
                    <m:r>
                      <a:rPr lang="en-GB" sz="1600" b="0" i="1" smtClean="0">
                        <a:latin typeface="Cambria Math" panose="02040503050406030204" pitchFamily="18" charset="0"/>
                      </a:rPr>
                      <m:t>=1−</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0.98</m:t>
                        </m:r>
                      </m:e>
                      <m:sup>
                        <m:r>
                          <a:rPr lang="en-GB" sz="1600" b="0" i="1" smtClean="0">
                            <a:latin typeface="Cambria Math" panose="02040503050406030204" pitchFamily="18" charset="0"/>
                          </a:rPr>
                          <m:t>5</m:t>
                        </m:r>
                      </m:sup>
                    </m:sSup>
                    <m:r>
                      <a:rPr lang="en-GB" sz="1600" b="0" i="1" smtClean="0">
                        <a:latin typeface="Cambria Math" panose="02040503050406030204" pitchFamily="18" charset="0"/>
                      </a:rPr>
                      <m:t>=0.09607</m:t>
                    </m:r>
                  </m:oMath>
                </a14:m>
                <a:r>
                  <a:rPr lang="en-GB" sz="1600" dirty="0"/>
                  <a:t> </a:t>
                </a:r>
              </a:p>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5&lt;</m:t>
                          </m:r>
                          <m:r>
                            <a:rPr lang="en-GB" sz="1600" b="0" i="1" smtClean="0">
                              <a:latin typeface="Cambria Math" panose="02040503050406030204" pitchFamily="18" charset="0"/>
                            </a:rPr>
                            <m:t>𝑋</m:t>
                          </m:r>
                          <m:r>
                            <a:rPr lang="en-GB" sz="1600" b="0" i="1" smtClean="0">
                              <a:latin typeface="Cambria Math" panose="02040503050406030204" pitchFamily="18" charset="0"/>
                            </a:rPr>
                            <m:t>≤100</m:t>
                          </m:r>
                        </m:e>
                      </m:d>
                      <m:r>
                        <a:rPr lang="en-GB" sz="1600" b="0" i="1" smtClean="0">
                          <a:latin typeface="Cambria Math" panose="02040503050406030204" pitchFamily="18" charset="0"/>
                        </a:rPr>
                        <m:t>=</m:t>
                      </m:r>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≤100</m:t>
                          </m:r>
                        </m:e>
                      </m:d>
                      <m:r>
                        <a:rPr lang="en-GB" sz="1600" b="0" i="1" smtClean="0">
                          <a:latin typeface="Cambria Math" panose="02040503050406030204" pitchFamily="18" charset="0"/>
                        </a:rPr>
                        <m:t>−</m:t>
                      </m:r>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≤5</m:t>
                          </m:r>
                        </m:e>
                      </m:d>
                      <m:r>
                        <a:rPr lang="en-GB" sz="1600" b="0" i="1" smtClean="0">
                          <a:latin typeface="Cambria Math" panose="02040503050406030204" pitchFamily="18" charset="0"/>
                        </a:rPr>
                        <m:t>=0.77130…</m:t>
                      </m:r>
                    </m:oMath>
                  </m:oMathPara>
                </a14:m>
                <a:endParaRPr lang="en-GB" sz="1600" dirty="0"/>
              </a:p>
              <a:p>
                <a:endParaRPr lang="en-GB" sz="1600" dirty="0"/>
              </a:p>
              <a:p>
                <a14:m>
                  <m:oMath xmlns:m="http://schemas.openxmlformats.org/officeDocument/2006/math">
                    <m:r>
                      <a:rPr lang="en-GB" sz="1600" b="0" i="1" smtClean="0">
                        <a:latin typeface="Cambria Math" panose="02040503050406030204" pitchFamily="18" charset="0"/>
                      </a:rPr>
                      <m:t>𝑃</m:t>
                    </m:r>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1</m:t>
                        </m:r>
                      </m:sub>
                    </m:sSub>
                  </m:oMath>
                </a14:m>
                <a:r>
                  <a:rPr lang="en-GB" sz="1600" dirty="0"/>
                  <a:t> concluded |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0</m:t>
                        </m:r>
                      </m:sub>
                    </m:sSub>
                  </m:oMath>
                </a14:m>
                <a:r>
                  <a:rPr lang="en-GB" sz="1600" dirty="0"/>
                  <a:t> true)</a:t>
                </a:r>
                <a:br>
                  <a:rPr lang="en-GB" sz="1600" dirty="0"/>
                </a:br>
                <a:r>
                  <a:rPr lang="en-GB" sz="1600" dirty="0"/>
                  <a:t> </a:t>
                </a:r>
                <a14:m>
                  <m:oMath xmlns:m="http://schemas.openxmlformats.org/officeDocument/2006/math">
                    <m:r>
                      <a:rPr lang="en-GB" sz="1600" b="0" i="0" smtClean="0">
                        <a:latin typeface="Cambria Math" panose="02040503050406030204" pitchFamily="18" charset="0"/>
                      </a:rPr>
                      <m:t>=</m:t>
                    </m:r>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≤5</m:t>
                        </m:r>
                      </m:e>
                    </m:d>
                    <m:r>
                      <a:rPr lang="en-GB" sz="1600" b="0" i="1" smtClean="0">
                        <a:latin typeface="Cambria Math" panose="02040503050406030204" pitchFamily="18" charset="0"/>
                      </a:rPr>
                      <m:t>+</m:t>
                    </m:r>
                    <m:d>
                      <m:dPr>
                        <m:begChr m:val="["/>
                        <m:endChr m:val="]"/>
                        <m:ctrlPr>
                          <a:rPr lang="en-GB" sz="1600" b="0" i="1" smtClean="0">
                            <a:latin typeface="Cambria Math" panose="02040503050406030204" pitchFamily="18" charset="0"/>
                          </a:rPr>
                        </m:ctrlPr>
                      </m:dPr>
                      <m:e>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5&lt;</m:t>
                            </m:r>
                            <m:r>
                              <a:rPr lang="en-GB" sz="1600" b="0" i="1" smtClean="0">
                                <a:latin typeface="Cambria Math" panose="02040503050406030204" pitchFamily="18" charset="0"/>
                              </a:rPr>
                              <m:t>𝑋</m:t>
                            </m:r>
                            <m:r>
                              <a:rPr lang="en-GB" sz="1600" b="0" i="1" smtClean="0">
                                <a:latin typeface="Cambria Math" panose="02040503050406030204" pitchFamily="18" charset="0"/>
                              </a:rPr>
                              <m:t>≤100</m:t>
                            </m:r>
                          </m:e>
                        </m:d>
                        <m:r>
                          <a:rPr lang="en-GB" sz="1600" b="0" i="1" smtClean="0">
                            <a:latin typeface="Cambria Math" panose="02040503050406030204" pitchFamily="18" charset="0"/>
                          </a:rPr>
                          <m:t>×</m:t>
                        </m:r>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≤5</m:t>
                            </m:r>
                          </m:e>
                        </m:d>
                      </m:e>
                    </m:d>
                  </m:oMath>
                </a14:m>
                <a:br>
                  <a:rPr lang="en-GB" sz="1600" b="0" dirty="0"/>
                </a:br>
                <a14:m>
                  <m:oMath xmlns:m="http://schemas.openxmlformats.org/officeDocument/2006/math">
                    <m:r>
                      <a:rPr lang="en-GB" sz="1600" b="0" i="1" smtClean="0">
                        <a:latin typeface="Cambria Math" panose="02040503050406030204" pitchFamily="18" charset="0"/>
                      </a:rPr>
                      <m:t>=0.09607+</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0.77130×0.09607</m:t>
                        </m:r>
                      </m:e>
                    </m:d>
                    <m:r>
                      <a:rPr lang="en-GB" sz="1600" b="0" i="1" smtClean="0">
                        <a:latin typeface="Cambria Math" panose="02040503050406030204" pitchFamily="18" charset="0"/>
                      </a:rPr>
                      <m:t>=0.1702</m:t>
                    </m:r>
                  </m:oMath>
                </a14:m>
                <a:r>
                  <a:rPr lang="en-GB" sz="1600" dirty="0"/>
                  <a:t> </a:t>
                </a:r>
              </a:p>
              <a:p>
                <a:endParaRPr lang="en-GB" sz="1600" dirty="0"/>
              </a:p>
              <a:p>
                <a14:m>
                  <m:oMath xmlns:m="http://schemas.openxmlformats.org/officeDocument/2006/math">
                    <m:r>
                      <a:rPr lang="en-GB" sz="1600" b="0" i="1" smtClean="0">
                        <a:latin typeface="Cambria Math" panose="02040503050406030204" pitchFamily="18" charset="0"/>
                      </a:rPr>
                      <m:t>𝑌</m:t>
                    </m:r>
                    <m:r>
                      <a:rPr lang="en-GB" sz="1600" b="0" i="1" smtClean="0">
                        <a:latin typeface="Cambria Math" panose="02040503050406030204" pitchFamily="18" charset="0"/>
                      </a:rPr>
                      <m:t>~</m:t>
                    </m:r>
                    <m:r>
                      <a:rPr lang="en-GB" sz="1600" b="0" i="1" smtClean="0">
                        <a:latin typeface="Cambria Math" panose="02040503050406030204" pitchFamily="18" charset="0"/>
                      </a:rPr>
                      <m:t>𝐺𝑒𝑜</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0.015</m:t>
                        </m:r>
                      </m:e>
                    </m:d>
                    <m:r>
                      <a:rPr lang="en-GB" sz="1600" b="0" i="1" smtClean="0">
                        <a:latin typeface="Cambria Math" panose="02040503050406030204" pitchFamily="18" charset="0"/>
                      </a:rPr>
                      <m:t>     </m:t>
                    </m:r>
                  </m:oMath>
                </a14:m>
                <a:r>
                  <a:rPr lang="en-GB" sz="1600" b="0" i="1" dirty="0">
                    <a:latin typeface="Cambria Math" panose="02040503050406030204" pitchFamily="18" charset="0"/>
                  </a:rPr>
                  <a:t> </a:t>
                </a:r>
                <a:br>
                  <a:rPr lang="en-GB" sz="1600" b="0" i="1" dirty="0">
                    <a:latin typeface="Cambria Math" panose="02040503050406030204" pitchFamily="18" charset="0"/>
                  </a:rPr>
                </a:br>
                <a14:m>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𝑌</m:t>
                        </m:r>
                        <m:r>
                          <a:rPr lang="en-GB" sz="1600" b="0" i="1" smtClean="0">
                            <a:latin typeface="Cambria Math" panose="02040503050406030204" pitchFamily="18" charset="0"/>
                          </a:rPr>
                          <m:t>≤5</m:t>
                        </m:r>
                      </m:e>
                    </m:d>
                    <m:r>
                      <a:rPr lang="en-GB" sz="1600" b="0" i="1" smtClean="0">
                        <a:latin typeface="Cambria Math" panose="02040503050406030204" pitchFamily="18" charset="0"/>
                      </a:rPr>
                      <m:t>=…=0.07278     </m:t>
                    </m:r>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5&lt;</m:t>
                        </m:r>
                        <m:r>
                          <a:rPr lang="en-GB" sz="1600" b="0" i="1" smtClean="0">
                            <a:latin typeface="Cambria Math" panose="02040503050406030204" pitchFamily="18" charset="0"/>
                          </a:rPr>
                          <m:t>𝑌</m:t>
                        </m:r>
                        <m:r>
                          <a:rPr lang="en-GB" sz="1600" b="0" i="1" smtClean="0">
                            <a:latin typeface="Cambria Math" panose="02040503050406030204" pitchFamily="18" charset="0"/>
                          </a:rPr>
                          <m:t>≤100</m:t>
                        </m:r>
                      </m:e>
                    </m:d>
                    <m:r>
                      <a:rPr lang="en-GB" sz="1600" b="0" i="1" smtClean="0">
                        <a:latin typeface="Cambria Math" panose="02040503050406030204" pitchFamily="18" charset="0"/>
                      </a:rPr>
                      <m:t>=0.70660</m:t>
                    </m:r>
                  </m:oMath>
                </a14:m>
                <a:r>
                  <a:rPr lang="en-GB" sz="1600" dirty="0"/>
                  <a:t>  </a:t>
                </a:r>
              </a:p>
              <a:p>
                <a14:m>
                  <m:oMath xmlns:m="http://schemas.openxmlformats.org/officeDocument/2006/math">
                    <m:r>
                      <a:rPr lang="en-GB" sz="1600" b="0" i="1" smtClean="0">
                        <a:latin typeface="Cambria Math" panose="02040503050406030204" pitchFamily="18" charset="0"/>
                      </a:rPr>
                      <m:t>𝑃</m:t>
                    </m:r>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1</m:t>
                        </m:r>
                      </m:sub>
                    </m:sSub>
                  </m:oMath>
                </a14:m>
                <a:r>
                  <a:rPr lang="en-GB" sz="1600" dirty="0"/>
                  <a:t> concluded |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1</m:t>
                        </m:r>
                      </m:sub>
                    </m:sSub>
                  </m:oMath>
                </a14:m>
                <a:r>
                  <a:rPr lang="en-GB" sz="1600" dirty="0"/>
                  <a:t> true)</a:t>
                </a:r>
              </a:p>
              <a:p>
                <a14:m>
                  <m:oMath xmlns:m="http://schemas.openxmlformats.org/officeDocument/2006/math">
                    <m:r>
                      <a:rPr lang="en-GB" sz="1600" b="0" i="1" smtClean="0">
                        <a:latin typeface="Cambria Math" panose="02040503050406030204" pitchFamily="18" charset="0"/>
                      </a:rPr>
                      <m:t>=</m:t>
                    </m:r>
                    <m:r>
                      <a:rPr lang="en-GB" sz="1600" i="1">
                        <a:latin typeface="Cambria Math" panose="02040503050406030204" pitchFamily="18" charset="0"/>
                      </a:rPr>
                      <m:t>𝑃</m:t>
                    </m:r>
                    <m:d>
                      <m:dPr>
                        <m:ctrlPr>
                          <a:rPr lang="en-GB" sz="1600" i="1">
                            <a:latin typeface="Cambria Math" panose="02040503050406030204" pitchFamily="18" charset="0"/>
                          </a:rPr>
                        </m:ctrlPr>
                      </m:dPr>
                      <m:e>
                        <m:r>
                          <a:rPr lang="en-GB" sz="1600" i="1">
                            <a:latin typeface="Cambria Math" panose="02040503050406030204" pitchFamily="18" charset="0"/>
                          </a:rPr>
                          <m:t>𝑋</m:t>
                        </m:r>
                        <m:r>
                          <a:rPr lang="en-GB" sz="1600" i="1">
                            <a:latin typeface="Cambria Math" panose="02040503050406030204" pitchFamily="18" charset="0"/>
                          </a:rPr>
                          <m:t>≤5</m:t>
                        </m:r>
                      </m:e>
                    </m:d>
                    <m:r>
                      <a:rPr lang="en-GB" sz="1600" i="1">
                        <a:latin typeface="Cambria Math" panose="02040503050406030204" pitchFamily="18" charset="0"/>
                      </a:rPr>
                      <m:t>+</m:t>
                    </m:r>
                    <m:d>
                      <m:dPr>
                        <m:begChr m:val="["/>
                        <m:endChr m:val="]"/>
                        <m:ctrlPr>
                          <a:rPr lang="en-GB" sz="1600" i="1">
                            <a:latin typeface="Cambria Math" panose="02040503050406030204" pitchFamily="18" charset="0"/>
                          </a:rPr>
                        </m:ctrlPr>
                      </m:dPr>
                      <m:e>
                        <m:r>
                          <a:rPr lang="en-GB" sz="1600" i="1">
                            <a:latin typeface="Cambria Math" panose="02040503050406030204" pitchFamily="18" charset="0"/>
                          </a:rPr>
                          <m:t>𝑃</m:t>
                        </m:r>
                        <m:d>
                          <m:dPr>
                            <m:ctrlPr>
                              <a:rPr lang="en-GB" sz="1600" i="1">
                                <a:latin typeface="Cambria Math" panose="02040503050406030204" pitchFamily="18" charset="0"/>
                              </a:rPr>
                            </m:ctrlPr>
                          </m:dPr>
                          <m:e>
                            <m:r>
                              <a:rPr lang="en-GB" sz="1600" i="1">
                                <a:latin typeface="Cambria Math" panose="02040503050406030204" pitchFamily="18" charset="0"/>
                              </a:rPr>
                              <m:t>5&lt;</m:t>
                            </m:r>
                            <m:r>
                              <a:rPr lang="en-GB" sz="1600" i="1">
                                <a:latin typeface="Cambria Math" panose="02040503050406030204" pitchFamily="18" charset="0"/>
                              </a:rPr>
                              <m:t>𝑋</m:t>
                            </m:r>
                            <m:r>
                              <a:rPr lang="en-GB" sz="1600" i="1">
                                <a:latin typeface="Cambria Math" panose="02040503050406030204" pitchFamily="18" charset="0"/>
                              </a:rPr>
                              <m:t>≤100</m:t>
                            </m:r>
                          </m:e>
                        </m:d>
                        <m:r>
                          <a:rPr lang="en-GB" sz="1600" i="1">
                            <a:latin typeface="Cambria Math" panose="02040503050406030204" pitchFamily="18" charset="0"/>
                          </a:rPr>
                          <m:t>×</m:t>
                        </m:r>
                        <m:r>
                          <a:rPr lang="en-GB" sz="1600" i="1">
                            <a:latin typeface="Cambria Math" panose="02040503050406030204" pitchFamily="18" charset="0"/>
                          </a:rPr>
                          <m:t>𝑃</m:t>
                        </m:r>
                        <m:d>
                          <m:dPr>
                            <m:ctrlPr>
                              <a:rPr lang="en-GB" sz="1600" i="1">
                                <a:latin typeface="Cambria Math" panose="02040503050406030204" pitchFamily="18" charset="0"/>
                              </a:rPr>
                            </m:ctrlPr>
                          </m:dPr>
                          <m:e>
                            <m:r>
                              <a:rPr lang="en-GB" sz="1600" i="1">
                                <a:latin typeface="Cambria Math" panose="02040503050406030204" pitchFamily="18" charset="0"/>
                              </a:rPr>
                              <m:t>𝑋</m:t>
                            </m:r>
                            <m:r>
                              <a:rPr lang="en-GB" sz="1600" i="1">
                                <a:latin typeface="Cambria Math" panose="02040503050406030204" pitchFamily="18" charset="0"/>
                              </a:rPr>
                              <m:t>≤5</m:t>
                            </m:r>
                          </m:e>
                        </m:d>
                      </m:e>
                    </m:d>
                  </m:oMath>
                </a14:m>
                <a:r>
                  <a:rPr lang="en-GB" sz="1600" dirty="0"/>
                  <a:t> </a:t>
                </a:r>
              </a:p>
              <a:p>
                <a14:m>
                  <m:oMath xmlns:m="http://schemas.openxmlformats.org/officeDocument/2006/math">
                    <m:r>
                      <a:rPr lang="en-GB" sz="1600" b="0" i="1" smtClean="0">
                        <a:latin typeface="Cambria Math" panose="02040503050406030204" pitchFamily="18" charset="0"/>
                      </a:rPr>
                      <m:t>=0.1242</m:t>
                    </m:r>
                  </m:oMath>
                </a14:m>
                <a:r>
                  <a:rPr lang="en-GB" sz="1600" dirty="0"/>
                  <a:t> </a:t>
                </a:r>
              </a:p>
              <a:p>
                <a:endParaRPr lang="en-GB" sz="1600" dirty="0"/>
              </a:p>
              <a:p>
                <a:r>
                  <a:rPr lang="en-GB" sz="1600" dirty="0"/>
                  <a:t> </a:t>
                </a:r>
              </a:p>
            </p:txBody>
          </p:sp>
        </mc:Choice>
        <mc:Fallback xmlns="">
          <p:sp>
            <p:nvSpPr>
              <p:cNvPr id="7" name="TextBox 6">
                <a:extLst>
                  <a:ext uri="{FF2B5EF4-FFF2-40B4-BE49-F238E27FC236}">
                    <a16:creationId xmlns:a16="http://schemas.microsoft.com/office/drawing/2014/main" id="{D9F832CA-B405-4D3E-AD54-72EC7436FF56}"/>
                  </a:ext>
                </a:extLst>
              </p:cNvPr>
              <p:cNvSpPr txBox="1">
                <a:spLocks noRot="1" noChangeAspect="1" noMove="1" noResize="1" noEditPoints="1" noAdjustHandles="1" noChangeArrowheads="1" noChangeShapeType="1" noTextEdit="1"/>
              </p:cNvSpPr>
              <p:nvPr/>
            </p:nvSpPr>
            <p:spPr>
              <a:xfrm>
                <a:off x="512118" y="2747074"/>
                <a:ext cx="5517207" cy="4527137"/>
              </a:xfrm>
              <a:prstGeom prst="rect">
                <a:avLst/>
              </a:prstGeom>
              <a:blipFill>
                <a:blip r:embed="rId3"/>
                <a:stretch>
                  <a:fillRect l="-552" t="-404"/>
                </a:stretch>
              </a:blipFill>
            </p:spPr>
            <p:txBody>
              <a:bodyPr/>
              <a:lstStyle/>
              <a:p>
                <a:r>
                  <a:rPr lang="en-GB">
                    <a:noFill/>
                  </a:rPr>
                  <a:t> </a:t>
                </a:r>
              </a:p>
            </p:txBody>
          </p:sp>
        </mc:Fallback>
      </mc:AlternateContent>
      <p:sp>
        <p:nvSpPr>
          <p:cNvPr id="15" name="Rectangle 14">
            <a:extLst>
              <a:ext uri="{FF2B5EF4-FFF2-40B4-BE49-F238E27FC236}">
                <a16:creationId xmlns:a16="http://schemas.microsoft.com/office/drawing/2014/main" id="{7F5290A4-2D53-415D-BDA7-D0E0FF37CDF5}"/>
              </a:ext>
            </a:extLst>
          </p:cNvPr>
          <p:cNvSpPr/>
          <p:nvPr/>
        </p:nvSpPr>
        <p:spPr>
          <a:xfrm>
            <a:off x="261567" y="2743023"/>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16" name="Rectangle 15">
            <a:extLst>
              <a:ext uri="{FF2B5EF4-FFF2-40B4-BE49-F238E27FC236}">
                <a16:creationId xmlns:a16="http://schemas.microsoft.com/office/drawing/2014/main" id="{8A06F384-7C5A-44D2-9155-C4E3E9F9A923}"/>
              </a:ext>
            </a:extLst>
          </p:cNvPr>
          <p:cNvSpPr/>
          <p:nvPr/>
        </p:nvSpPr>
        <p:spPr>
          <a:xfrm>
            <a:off x="246483" y="5412703"/>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42334744-21B4-43E9-8DC8-25CFE9E2A3B0}"/>
                  </a:ext>
                </a:extLst>
              </p:cNvPr>
              <p:cNvSpPr txBox="1"/>
              <p:nvPr/>
            </p:nvSpPr>
            <p:spPr>
              <a:xfrm>
                <a:off x="6334125" y="2826246"/>
                <a:ext cx="2171699"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b="1" dirty="0"/>
                  <a:t>Recap</a:t>
                </a:r>
                <a:r>
                  <a:rPr lang="en-GB" sz="1200" dirty="0"/>
                  <a:t>: </a:t>
                </a:r>
              </a:p>
              <a:p>
                <a:pPr marL="171450" indent="-171450">
                  <a:buFont typeface="Arial" panose="020B0604020202020204" pitchFamily="34" charset="0"/>
                  <a:buChar char="•"/>
                </a:pPr>
                <a14:m>
                  <m:oMath xmlns:m="http://schemas.openxmlformats.org/officeDocument/2006/math">
                    <m:r>
                      <a:rPr lang="en-GB" sz="1200" i="1">
                        <a:latin typeface="Cambria Math" panose="02040503050406030204" pitchFamily="18" charset="0"/>
                      </a:rPr>
                      <m:t>𝑃</m:t>
                    </m:r>
                    <m:d>
                      <m:dPr>
                        <m:ctrlPr>
                          <a:rPr lang="en-GB" sz="1200" i="1">
                            <a:latin typeface="Cambria Math" panose="02040503050406030204" pitchFamily="18" charset="0"/>
                          </a:rPr>
                        </m:ctrlPr>
                      </m:dPr>
                      <m:e>
                        <m:r>
                          <a:rPr lang="en-GB" sz="1200" i="1">
                            <a:latin typeface="Cambria Math" panose="02040503050406030204" pitchFamily="18" charset="0"/>
                          </a:rPr>
                          <m:t>𝑋</m:t>
                        </m:r>
                        <m:r>
                          <a:rPr lang="en-GB" sz="1200" i="1">
                            <a:latin typeface="Cambria Math" panose="02040503050406030204" pitchFamily="18" charset="0"/>
                          </a:rPr>
                          <m:t>≥</m:t>
                        </m:r>
                        <m:r>
                          <a:rPr lang="en-GB" sz="1200" i="1">
                            <a:latin typeface="Cambria Math" panose="02040503050406030204" pitchFamily="18" charset="0"/>
                          </a:rPr>
                          <m:t>𝑛</m:t>
                        </m:r>
                      </m:e>
                    </m:d>
                    <m:r>
                      <a:rPr lang="en-GB" sz="1200" i="1">
                        <a:latin typeface="Cambria Math" panose="02040503050406030204" pitchFamily="18" charset="0"/>
                      </a:rPr>
                      <m:t>=</m:t>
                    </m:r>
                    <m:sSup>
                      <m:sSupPr>
                        <m:ctrlPr>
                          <a:rPr lang="en-GB" sz="1200" i="1">
                            <a:latin typeface="Cambria Math" panose="02040503050406030204" pitchFamily="18" charset="0"/>
                          </a:rPr>
                        </m:ctrlPr>
                      </m:sSupPr>
                      <m:e>
                        <m:d>
                          <m:dPr>
                            <m:ctrlPr>
                              <a:rPr lang="en-GB" sz="1200" i="1">
                                <a:latin typeface="Cambria Math" panose="02040503050406030204" pitchFamily="18" charset="0"/>
                              </a:rPr>
                            </m:ctrlPr>
                          </m:dPr>
                          <m:e>
                            <m:r>
                              <a:rPr lang="en-GB" sz="1200" i="1">
                                <a:latin typeface="Cambria Math" panose="02040503050406030204" pitchFamily="18" charset="0"/>
                              </a:rPr>
                              <m:t>1−</m:t>
                            </m:r>
                            <m:r>
                              <a:rPr lang="en-GB" sz="1200" i="1">
                                <a:latin typeface="Cambria Math" panose="02040503050406030204" pitchFamily="18" charset="0"/>
                              </a:rPr>
                              <m:t>𝑝</m:t>
                            </m:r>
                          </m:e>
                        </m:d>
                      </m:e>
                      <m:sup>
                        <m:r>
                          <a:rPr lang="en-GB" sz="1200" i="1">
                            <a:latin typeface="Cambria Math" panose="02040503050406030204" pitchFamily="18" charset="0"/>
                          </a:rPr>
                          <m:t>𝑛</m:t>
                        </m:r>
                        <m:r>
                          <a:rPr lang="en-GB" sz="1200" i="1">
                            <a:latin typeface="Cambria Math" panose="02040503050406030204" pitchFamily="18" charset="0"/>
                          </a:rPr>
                          <m:t>−1</m:t>
                        </m:r>
                      </m:sup>
                    </m:sSup>
                  </m:oMath>
                </a14:m>
                <a:br>
                  <a:rPr lang="en-GB" sz="1200" dirty="0"/>
                </a:br>
                <a14:m>
                  <m:oMath xmlns:m="http://schemas.openxmlformats.org/officeDocument/2006/math">
                    <m:r>
                      <a:rPr lang="en-GB" sz="1200" b="0" i="1" smtClean="0">
                        <a:latin typeface="Cambria Math" panose="02040503050406030204" pitchFamily="18" charset="0"/>
                      </a:rPr>
                      <m:t>𝑃</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𝑋</m:t>
                        </m:r>
                        <m:r>
                          <a:rPr lang="en-GB" sz="1200" b="0" i="1" smtClean="0">
                            <a:latin typeface="Cambria Math" panose="02040503050406030204" pitchFamily="18" charset="0"/>
                          </a:rPr>
                          <m:t>≤</m:t>
                        </m:r>
                        <m:r>
                          <a:rPr lang="en-GB" sz="1200" b="0" i="1" smtClean="0">
                            <a:latin typeface="Cambria Math" panose="02040503050406030204" pitchFamily="18" charset="0"/>
                          </a:rPr>
                          <m:t>𝑛</m:t>
                        </m:r>
                      </m:e>
                    </m:d>
                    <m:r>
                      <a:rPr lang="en-GB" sz="1200" b="0" i="1" smtClean="0">
                        <a:latin typeface="Cambria Math" panose="02040503050406030204" pitchFamily="18" charset="0"/>
                      </a:rPr>
                      <m:t>=1−</m:t>
                    </m:r>
                    <m:sSup>
                      <m:sSupPr>
                        <m:ctrlPr>
                          <a:rPr lang="en-GB" sz="1200" b="0" i="1" smtClean="0">
                            <a:latin typeface="Cambria Math" panose="02040503050406030204" pitchFamily="18" charset="0"/>
                          </a:rPr>
                        </m:ctrlPr>
                      </m:sSupPr>
                      <m:e>
                        <m:d>
                          <m:dPr>
                            <m:ctrlPr>
                              <a:rPr lang="en-GB" sz="1200" b="0" i="1" smtClean="0">
                                <a:latin typeface="Cambria Math" panose="02040503050406030204" pitchFamily="18" charset="0"/>
                              </a:rPr>
                            </m:ctrlPr>
                          </m:dPr>
                          <m:e>
                            <m:r>
                              <a:rPr lang="en-GB" sz="1200" b="0" i="1" smtClean="0">
                                <a:latin typeface="Cambria Math" panose="02040503050406030204" pitchFamily="18" charset="0"/>
                              </a:rPr>
                              <m:t>1−</m:t>
                            </m:r>
                            <m:r>
                              <a:rPr lang="en-GB" sz="1200" b="0" i="1" smtClean="0">
                                <a:latin typeface="Cambria Math" panose="02040503050406030204" pitchFamily="18" charset="0"/>
                              </a:rPr>
                              <m:t>𝑝</m:t>
                            </m:r>
                          </m:e>
                        </m:d>
                      </m:e>
                      <m:sup>
                        <m:r>
                          <a:rPr lang="en-GB" sz="1200" b="0" i="1" smtClean="0">
                            <a:latin typeface="Cambria Math" panose="02040503050406030204" pitchFamily="18" charset="0"/>
                          </a:rPr>
                          <m:t>𝑛</m:t>
                        </m:r>
                      </m:sup>
                    </m:sSup>
                  </m:oMath>
                </a14:m>
                <a:r>
                  <a:rPr lang="en-GB" sz="1200" dirty="0"/>
                  <a:t> </a:t>
                </a:r>
              </a:p>
            </p:txBody>
          </p:sp>
        </mc:Choice>
        <mc:Fallback xmlns="">
          <p:sp>
            <p:nvSpPr>
              <p:cNvPr id="21" name="TextBox 20">
                <a:extLst>
                  <a:ext uri="{FF2B5EF4-FFF2-40B4-BE49-F238E27FC236}">
                    <a16:creationId xmlns:a16="http://schemas.microsoft.com/office/drawing/2014/main" id="{42334744-21B4-43E9-8DC8-25CFE9E2A3B0}"/>
                  </a:ext>
                </a:extLst>
              </p:cNvPr>
              <p:cNvSpPr txBox="1">
                <a:spLocks noRot="1" noChangeAspect="1" noMove="1" noResize="1" noEditPoints="1" noAdjustHandles="1" noChangeArrowheads="1" noChangeShapeType="1" noTextEdit="1"/>
              </p:cNvSpPr>
              <p:nvPr/>
            </p:nvSpPr>
            <p:spPr>
              <a:xfrm>
                <a:off x="6334125" y="2826246"/>
                <a:ext cx="2171699" cy="646331"/>
              </a:xfrm>
              <a:prstGeom prst="rect">
                <a:avLst/>
              </a:prstGeom>
              <a:blipFill>
                <a:blip r:embed="rId4"/>
                <a:stretch>
                  <a:fillRect/>
                </a:stretch>
              </a:blipFill>
            </p:spPr>
            <p:txBody>
              <a:bodyPr/>
              <a:lstStyle/>
              <a:p>
                <a:r>
                  <a:rPr lang="en-GB">
                    <a:noFill/>
                  </a:rPr>
                  <a:t> </a:t>
                </a:r>
              </a:p>
            </p:txBody>
          </p:sp>
        </mc:Fallback>
      </mc:AlternateContent>
      <p:sp>
        <p:nvSpPr>
          <p:cNvPr id="22" name="Rectangle 21">
            <a:extLst>
              <a:ext uri="{FF2B5EF4-FFF2-40B4-BE49-F238E27FC236}">
                <a16:creationId xmlns:a16="http://schemas.microsoft.com/office/drawing/2014/main" id="{3F1D44F5-813B-432A-B618-194CA49E9E25}"/>
              </a:ext>
            </a:extLst>
          </p:cNvPr>
          <p:cNvSpPr/>
          <p:nvPr/>
        </p:nvSpPr>
        <p:spPr>
          <a:xfrm>
            <a:off x="488529" y="2743022"/>
            <a:ext cx="5540796" cy="255818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3" name="Rectangle 22">
            <a:extLst>
              <a:ext uri="{FF2B5EF4-FFF2-40B4-BE49-F238E27FC236}">
                <a16:creationId xmlns:a16="http://schemas.microsoft.com/office/drawing/2014/main" id="{73E33617-6E6C-4FCF-8A5B-05557438FB90}"/>
              </a:ext>
            </a:extLst>
          </p:cNvPr>
          <p:cNvSpPr/>
          <p:nvPr/>
        </p:nvSpPr>
        <p:spPr>
          <a:xfrm>
            <a:off x="474301" y="5410200"/>
            <a:ext cx="5540796" cy="134751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319318615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2"/>
                                        </p:tgtEl>
                                      </p:cBhvr>
                                    </p:animEffect>
                                    <p:set>
                                      <p:cBhvr>
                                        <p:cTn id="7"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8" restart="whenNotActive" fill="hold" evtFilter="cancelBubble" nodeType="interactiveSeq">
                <p:stCondLst>
                  <p:cond evt="onClick" delay="0">
                    <p:tgtEl>
                      <p:spTgt spid="2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23"/>
                                        </p:tgtEl>
                                      </p:cBhvr>
                                    </p:animEffect>
                                    <p:set>
                                      <p:cBhvr>
                                        <p:cTn id="13"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22" grpId="0" animBg="1"/>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8C</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Further Statistics 1</a:t>
            </a:r>
          </a:p>
          <a:p>
            <a:r>
              <a:rPr lang="en-GB" sz="2400" dirty="0"/>
              <a:t>Pages 160-162</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89523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E911C36-4C8D-4B61-A5D8-482606CCDB7D}"/>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E8580FBA-E513-41DA-AF9B-4D099FC14A91}"/>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Power Function</a:t>
              </a:r>
              <a:endParaRPr lang="en-GB" sz="3200" dirty="0"/>
            </a:p>
          </p:txBody>
        </p:sp>
        <p:cxnSp>
          <p:nvCxnSpPr>
            <p:cNvPr id="4" name="Straight Connector 3">
              <a:extLst>
                <a:ext uri="{FF2B5EF4-FFF2-40B4-BE49-F238E27FC236}">
                  <a16:creationId xmlns:a16="http://schemas.microsoft.com/office/drawing/2014/main" id="{E605D169-303B-47AC-B918-EACF79334D63}"/>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01B4169-DECE-41EC-9623-6DEBF199D35E}"/>
                  </a:ext>
                </a:extLst>
              </p:cNvPr>
              <p:cNvSpPr txBox="1"/>
              <p:nvPr/>
            </p:nvSpPr>
            <p:spPr>
              <a:xfrm>
                <a:off x="266378" y="780703"/>
                <a:ext cx="8568952" cy="2031325"/>
              </a:xfrm>
              <a:prstGeom prst="rect">
                <a:avLst/>
              </a:prstGeom>
              <a:noFill/>
            </p:spPr>
            <p:txBody>
              <a:bodyPr wrap="square" rtlCol="0">
                <a:spAutoFit/>
              </a:bodyPr>
              <a:lstStyle/>
              <a:p>
                <a:r>
                  <a:rPr lang="en-GB" dirty="0"/>
                  <a:t>Knowing the probability of accepting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oMath>
                </a14:m>
                <a:r>
                  <a:rPr lang="en-GB" dirty="0"/>
                  <a:t> when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oMath>
                </a14:m>
                <a:r>
                  <a:rPr lang="en-GB" dirty="0"/>
                  <a:t> is true is useful knowledge </a:t>
                </a:r>
                <a:br>
                  <a:rPr lang="en-GB" dirty="0"/>
                </a:br>
                <a:r>
                  <a:rPr lang="en-GB" dirty="0"/>
                  <a:t>(e.g. what’s the probability our new drug reduces deaths given that it actually works).</a:t>
                </a:r>
              </a:p>
              <a:p>
                <a:r>
                  <a:rPr lang="en-GB" dirty="0"/>
                  <a:t>However, this requires us to know the population parameter (e.g. </a:t>
                </a:r>
                <a14:m>
                  <m:oMath xmlns:m="http://schemas.openxmlformats.org/officeDocument/2006/math">
                    <m:r>
                      <a:rPr lang="en-GB" b="0" i="1" smtClean="0">
                        <a:latin typeface="Cambria Math" panose="02040503050406030204" pitchFamily="18" charset="0"/>
                      </a:rPr>
                      <m:t>𝑝</m:t>
                    </m:r>
                  </m:oMath>
                </a14:m>
                <a:r>
                  <a:rPr lang="en-GB" dirty="0"/>
                  <a:t> or </a:t>
                </a:r>
                <a14:m>
                  <m:oMath xmlns:m="http://schemas.openxmlformats.org/officeDocument/2006/math">
                    <m:r>
                      <a:rPr lang="en-GB" b="0" i="1" smtClean="0">
                        <a:latin typeface="Cambria Math" panose="02040503050406030204" pitchFamily="18" charset="0"/>
                      </a:rPr>
                      <m:t>𝜆</m:t>
                    </m:r>
                  </m:oMath>
                </a14:m>
                <a:r>
                  <a:rPr lang="en-GB" dirty="0"/>
                  <a:t>) under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oMath>
                </a14:m>
                <a:r>
                  <a:rPr lang="en-GB" dirty="0"/>
                  <a:t>, when usually it would not be available.</a:t>
                </a:r>
              </a:p>
              <a:p>
                <a:endParaRPr lang="en-GB" dirty="0"/>
              </a:p>
              <a:p>
                <a:r>
                  <a:rPr lang="en-GB" dirty="0"/>
                  <a:t>We therefore often </a:t>
                </a:r>
                <a:r>
                  <a:rPr lang="en-GB" b="1" dirty="0"/>
                  <a:t>form a function </a:t>
                </a:r>
                <a:r>
                  <a:rPr lang="en-GB" dirty="0"/>
                  <a:t>which </a:t>
                </a:r>
                <a:r>
                  <a:rPr lang="en-GB" b="1" dirty="0"/>
                  <a:t>considers the power of the test for different values of the parameter (assuming </a:t>
                </a:r>
                <a14:m>
                  <m:oMath xmlns:m="http://schemas.openxmlformats.org/officeDocument/2006/math">
                    <m:sSub>
                      <m:sSubPr>
                        <m:ctrlPr>
                          <a:rPr lang="en-GB" b="1" i="1" smtClean="0">
                            <a:latin typeface="Cambria Math" panose="02040503050406030204" pitchFamily="18" charset="0"/>
                          </a:rPr>
                        </m:ctrlPr>
                      </m:sSubPr>
                      <m:e>
                        <m:r>
                          <a:rPr lang="en-GB" b="1" i="1" smtClean="0">
                            <a:latin typeface="Cambria Math" panose="02040503050406030204" pitchFamily="18" charset="0"/>
                          </a:rPr>
                          <m:t>𝑯</m:t>
                        </m:r>
                      </m:e>
                      <m:sub>
                        <m:r>
                          <a:rPr lang="en-GB" b="1" i="1" smtClean="0">
                            <a:latin typeface="Cambria Math" panose="02040503050406030204" pitchFamily="18" charset="0"/>
                          </a:rPr>
                          <m:t>𝟏</m:t>
                        </m:r>
                      </m:sub>
                    </m:sSub>
                  </m:oMath>
                </a14:m>
                <a:r>
                  <a:rPr lang="en-GB" b="1" dirty="0"/>
                  <a:t> is true</a:t>
                </a:r>
                <a:r>
                  <a:rPr lang="en-GB" dirty="0"/>
                  <a:t>).</a:t>
                </a:r>
              </a:p>
            </p:txBody>
          </p:sp>
        </mc:Choice>
        <mc:Fallback xmlns="">
          <p:sp>
            <p:nvSpPr>
              <p:cNvPr id="5" name="TextBox 4">
                <a:extLst>
                  <a:ext uri="{FF2B5EF4-FFF2-40B4-BE49-F238E27FC236}">
                    <a16:creationId xmlns:a16="http://schemas.microsoft.com/office/drawing/2014/main" id="{F01B4169-DECE-41EC-9623-6DEBF199D35E}"/>
                  </a:ext>
                </a:extLst>
              </p:cNvPr>
              <p:cNvSpPr txBox="1">
                <a:spLocks noRot="1" noChangeAspect="1" noMove="1" noResize="1" noEditPoints="1" noAdjustHandles="1" noChangeArrowheads="1" noChangeShapeType="1" noTextEdit="1"/>
              </p:cNvSpPr>
              <p:nvPr/>
            </p:nvSpPr>
            <p:spPr>
              <a:xfrm>
                <a:off x="266378" y="780703"/>
                <a:ext cx="8568952" cy="2031325"/>
              </a:xfrm>
              <a:prstGeom prst="rect">
                <a:avLst/>
              </a:prstGeom>
              <a:blipFill>
                <a:blip r:embed="rId2"/>
                <a:stretch>
                  <a:fillRect l="-641" t="-1502" r="-71" b="-3904"/>
                </a:stretch>
              </a:blipFill>
            </p:spPr>
            <p:txBody>
              <a:bodyPr/>
              <a:lstStyle/>
              <a:p>
                <a:r>
                  <a:rPr lang="en-GB">
                    <a:noFill/>
                  </a:rPr>
                  <a:t> </a:t>
                </a:r>
              </a:p>
            </p:txBody>
          </p:sp>
        </mc:Fallback>
      </mc:AlternateContent>
      <p:cxnSp>
        <p:nvCxnSpPr>
          <p:cNvPr id="7" name="Straight Arrow Connector 6">
            <a:extLst>
              <a:ext uri="{FF2B5EF4-FFF2-40B4-BE49-F238E27FC236}">
                <a16:creationId xmlns:a16="http://schemas.microsoft.com/office/drawing/2014/main" id="{25DE5CE1-E890-4216-96A2-117EDE2BB25E}"/>
              </a:ext>
            </a:extLst>
          </p:cNvPr>
          <p:cNvCxnSpPr/>
          <p:nvPr/>
        </p:nvCxnSpPr>
        <p:spPr>
          <a:xfrm flipV="1">
            <a:off x="1332012" y="3538865"/>
            <a:ext cx="0" cy="273630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a:extLst>
              <a:ext uri="{FF2B5EF4-FFF2-40B4-BE49-F238E27FC236}">
                <a16:creationId xmlns:a16="http://schemas.microsoft.com/office/drawing/2014/main" id="{E300A3FF-663D-48DC-8303-9D6962BD0191}"/>
              </a:ext>
            </a:extLst>
          </p:cNvPr>
          <p:cNvCxnSpPr>
            <a:cxnSpLocks/>
          </p:cNvCxnSpPr>
          <p:nvPr/>
        </p:nvCxnSpPr>
        <p:spPr>
          <a:xfrm flipV="1">
            <a:off x="1332012" y="6275169"/>
            <a:ext cx="3062436"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68EE3701-1431-47BA-9C30-763F793F9555}"/>
              </a:ext>
            </a:extLst>
          </p:cNvPr>
          <p:cNvSpPr txBox="1"/>
          <p:nvPr/>
        </p:nvSpPr>
        <p:spPr>
          <a:xfrm>
            <a:off x="1586136" y="6275169"/>
            <a:ext cx="2808307" cy="369332"/>
          </a:xfrm>
          <a:prstGeom prst="rect">
            <a:avLst/>
          </a:prstGeom>
          <a:noFill/>
        </p:spPr>
        <p:txBody>
          <a:bodyPr wrap="square" rtlCol="0">
            <a:spAutoFit/>
          </a:bodyPr>
          <a:lstStyle/>
          <a:p>
            <a:r>
              <a:rPr lang="en-GB" dirty="0"/>
              <a:t>3     4     5     6     7     8     9</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1B46A55-FCF7-4030-9FC1-C5F1921DC646}"/>
                  </a:ext>
                </a:extLst>
              </p:cNvPr>
              <p:cNvSpPr txBox="1"/>
              <p:nvPr/>
            </p:nvSpPr>
            <p:spPr>
              <a:xfrm>
                <a:off x="4168900" y="6094539"/>
                <a:ext cx="792088"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𝜆</m:t>
                      </m:r>
                    </m:oMath>
                  </m:oMathPara>
                </a14:m>
                <a:endParaRPr lang="en-GB" dirty="0"/>
              </a:p>
            </p:txBody>
          </p:sp>
        </mc:Choice>
        <mc:Fallback xmlns="">
          <p:sp>
            <p:nvSpPr>
              <p:cNvPr id="12" name="TextBox 11">
                <a:extLst>
                  <a:ext uri="{FF2B5EF4-FFF2-40B4-BE49-F238E27FC236}">
                    <a16:creationId xmlns:a16="http://schemas.microsoft.com/office/drawing/2014/main" id="{61B46A55-FCF7-4030-9FC1-C5F1921DC646}"/>
                  </a:ext>
                </a:extLst>
              </p:cNvPr>
              <p:cNvSpPr txBox="1">
                <a:spLocks noRot="1" noChangeAspect="1" noMove="1" noResize="1" noEditPoints="1" noAdjustHandles="1" noChangeArrowheads="1" noChangeShapeType="1" noTextEdit="1"/>
              </p:cNvSpPr>
              <p:nvPr/>
            </p:nvSpPr>
            <p:spPr>
              <a:xfrm>
                <a:off x="4168900" y="6094539"/>
                <a:ext cx="792088" cy="369332"/>
              </a:xfrm>
              <a:prstGeom prst="rect">
                <a:avLst/>
              </a:prstGeom>
              <a:blipFill>
                <a:blip r:embed="rId3"/>
                <a:stretch>
                  <a:fillRect/>
                </a:stretch>
              </a:blipFill>
            </p:spPr>
            <p:txBody>
              <a:bodyPr/>
              <a:lstStyle/>
              <a:p>
                <a:r>
                  <a:rPr lang="en-GB">
                    <a:noFill/>
                  </a:rPr>
                  <a:t> </a:t>
                </a:r>
              </a:p>
            </p:txBody>
          </p:sp>
        </mc:Fallback>
      </mc:AlternateContent>
      <p:sp>
        <p:nvSpPr>
          <p:cNvPr id="13" name="TextBox 12">
            <a:extLst>
              <a:ext uri="{FF2B5EF4-FFF2-40B4-BE49-F238E27FC236}">
                <a16:creationId xmlns:a16="http://schemas.microsoft.com/office/drawing/2014/main" id="{A40E8FAA-828D-4B97-AA9A-C35DF4BB8529}"/>
              </a:ext>
            </a:extLst>
          </p:cNvPr>
          <p:cNvSpPr txBox="1"/>
          <p:nvPr/>
        </p:nvSpPr>
        <p:spPr>
          <a:xfrm>
            <a:off x="826816" y="3418545"/>
            <a:ext cx="504056" cy="2585323"/>
          </a:xfrm>
          <a:prstGeom prst="rect">
            <a:avLst/>
          </a:prstGeom>
          <a:noFill/>
        </p:spPr>
        <p:txBody>
          <a:bodyPr wrap="square" rtlCol="0">
            <a:spAutoFit/>
          </a:bodyPr>
          <a:lstStyle/>
          <a:p>
            <a:r>
              <a:rPr lang="en-GB" dirty="0"/>
              <a:t>1.0</a:t>
            </a:r>
          </a:p>
          <a:p>
            <a:endParaRPr lang="en-GB" dirty="0"/>
          </a:p>
          <a:p>
            <a:r>
              <a:rPr lang="en-GB" dirty="0"/>
              <a:t>0.8</a:t>
            </a:r>
          </a:p>
          <a:p>
            <a:endParaRPr lang="en-GB" dirty="0"/>
          </a:p>
          <a:p>
            <a:r>
              <a:rPr lang="en-GB" dirty="0"/>
              <a:t>0.6</a:t>
            </a:r>
          </a:p>
          <a:p>
            <a:endParaRPr lang="en-GB" dirty="0"/>
          </a:p>
          <a:p>
            <a:r>
              <a:rPr lang="en-GB" dirty="0"/>
              <a:t>0.4</a:t>
            </a:r>
          </a:p>
          <a:p>
            <a:endParaRPr lang="en-GB" dirty="0"/>
          </a:p>
          <a:p>
            <a:r>
              <a:rPr lang="en-GB" dirty="0"/>
              <a:t>0.2</a:t>
            </a:r>
          </a:p>
        </p:txBody>
      </p:sp>
      <p:sp>
        <p:nvSpPr>
          <p:cNvPr id="14" name="TextBox 13">
            <a:extLst>
              <a:ext uri="{FF2B5EF4-FFF2-40B4-BE49-F238E27FC236}">
                <a16:creationId xmlns:a16="http://schemas.microsoft.com/office/drawing/2014/main" id="{EB490F49-C867-4F66-94B7-B52C634FECCD}"/>
              </a:ext>
            </a:extLst>
          </p:cNvPr>
          <p:cNvSpPr txBox="1"/>
          <p:nvPr/>
        </p:nvSpPr>
        <p:spPr>
          <a:xfrm>
            <a:off x="975556" y="3151836"/>
            <a:ext cx="856661" cy="307777"/>
          </a:xfrm>
          <a:prstGeom prst="rect">
            <a:avLst/>
          </a:prstGeom>
          <a:noFill/>
        </p:spPr>
        <p:txBody>
          <a:bodyPr wrap="square" rtlCol="0">
            <a:spAutoFit/>
          </a:bodyPr>
          <a:lstStyle/>
          <a:p>
            <a:r>
              <a:rPr lang="en-GB" sz="1400" dirty="0"/>
              <a:t>Power</a:t>
            </a:r>
            <a:endParaRPr lang="en-GB" sz="2000" dirty="0"/>
          </a:p>
        </p:txBody>
      </p:sp>
      <p:sp>
        <p:nvSpPr>
          <p:cNvPr id="15" name="Oval 14">
            <a:extLst>
              <a:ext uri="{FF2B5EF4-FFF2-40B4-BE49-F238E27FC236}">
                <a16:creationId xmlns:a16="http://schemas.microsoft.com/office/drawing/2014/main" id="{C109E7FB-98A0-4692-AFA3-ADF7DF429593}"/>
              </a:ext>
            </a:extLst>
          </p:cNvPr>
          <p:cNvSpPr/>
          <p:nvPr/>
        </p:nvSpPr>
        <p:spPr>
          <a:xfrm>
            <a:off x="1686719" y="5467553"/>
            <a:ext cx="71999" cy="7199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E7B51A9A-8233-444B-BABC-F88534A3A92A}"/>
              </a:ext>
            </a:extLst>
          </p:cNvPr>
          <p:cNvSpPr/>
          <p:nvPr/>
        </p:nvSpPr>
        <p:spPr>
          <a:xfrm>
            <a:off x="2090192" y="5249148"/>
            <a:ext cx="71999" cy="7199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DC619222-9913-4485-A950-B9035F8653FC}"/>
              </a:ext>
            </a:extLst>
          </p:cNvPr>
          <p:cNvSpPr/>
          <p:nvPr/>
        </p:nvSpPr>
        <p:spPr>
          <a:xfrm>
            <a:off x="2450232" y="4871017"/>
            <a:ext cx="71999" cy="7199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29F3F794-799D-4785-8A9C-5E5CC191007C}"/>
              </a:ext>
            </a:extLst>
          </p:cNvPr>
          <p:cNvSpPr/>
          <p:nvPr/>
        </p:nvSpPr>
        <p:spPr>
          <a:xfrm>
            <a:off x="2827230" y="4553586"/>
            <a:ext cx="71999" cy="7199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B8577C02-BFCA-451C-AA6D-12B4867260F8}"/>
              </a:ext>
            </a:extLst>
          </p:cNvPr>
          <p:cNvSpPr/>
          <p:nvPr/>
        </p:nvSpPr>
        <p:spPr>
          <a:xfrm>
            <a:off x="3170312" y="4122787"/>
            <a:ext cx="71999" cy="7199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cxnSp>
        <p:nvCxnSpPr>
          <p:cNvPr id="23" name="Straight Connector 22">
            <a:extLst>
              <a:ext uri="{FF2B5EF4-FFF2-40B4-BE49-F238E27FC236}">
                <a16:creationId xmlns:a16="http://schemas.microsoft.com/office/drawing/2014/main" id="{98058C04-85D1-4696-95F6-85EF2F216B2E}"/>
              </a:ext>
            </a:extLst>
          </p:cNvPr>
          <p:cNvCxnSpPr>
            <a:cxnSpLocks/>
          </p:cNvCxnSpPr>
          <p:nvPr/>
        </p:nvCxnSpPr>
        <p:spPr>
          <a:xfrm flipV="1">
            <a:off x="1732236" y="5286603"/>
            <a:ext cx="400050" cy="211932"/>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2B89C768-5BA4-4172-B400-35AE63495512}"/>
              </a:ext>
            </a:extLst>
          </p:cNvPr>
          <p:cNvCxnSpPr>
            <a:cxnSpLocks/>
          </p:cNvCxnSpPr>
          <p:nvPr/>
        </p:nvCxnSpPr>
        <p:spPr>
          <a:xfrm flipV="1">
            <a:off x="2120097" y="4910366"/>
            <a:ext cx="369376" cy="374781"/>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832106B3-CB73-434F-B892-5BF7812CF095}"/>
              </a:ext>
            </a:extLst>
          </p:cNvPr>
          <p:cNvCxnSpPr>
            <a:cxnSpLocks/>
          </p:cNvCxnSpPr>
          <p:nvPr/>
        </p:nvCxnSpPr>
        <p:spPr>
          <a:xfrm flipV="1">
            <a:off x="2482990" y="4591278"/>
            <a:ext cx="370814" cy="315739"/>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39F60605-3BCD-4488-8F21-767AF82B587D}"/>
              </a:ext>
            </a:extLst>
          </p:cNvPr>
          <p:cNvCxnSpPr>
            <a:cxnSpLocks/>
          </p:cNvCxnSpPr>
          <p:nvPr/>
        </p:nvCxnSpPr>
        <p:spPr>
          <a:xfrm flipV="1">
            <a:off x="2863229" y="4153128"/>
            <a:ext cx="340619" cy="436458"/>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E5EA405F-6AF5-48FC-99B7-B8D8C46A1052}"/>
              </a:ext>
            </a:extLst>
          </p:cNvPr>
          <p:cNvCxnSpPr>
            <a:cxnSpLocks/>
          </p:cNvCxnSpPr>
          <p:nvPr/>
        </p:nvCxnSpPr>
        <p:spPr>
          <a:xfrm flipV="1">
            <a:off x="3203848" y="3926910"/>
            <a:ext cx="426244" cy="238126"/>
          </a:xfrm>
          <a:prstGeom prst="line">
            <a:avLst/>
          </a:prstGeom>
        </p:spPr>
        <p:style>
          <a:lnRef idx="1">
            <a:schemeClr val="dk1"/>
          </a:lnRef>
          <a:fillRef idx="0">
            <a:schemeClr val="dk1"/>
          </a:fillRef>
          <a:effectRef idx="0">
            <a:schemeClr val="dk1"/>
          </a:effectRef>
          <a:fontRef idx="minor">
            <a:schemeClr val="tx1"/>
          </a:fontRef>
        </p:style>
      </p:cxnSp>
      <p:sp>
        <p:nvSpPr>
          <p:cNvPr id="35" name="Oval 34">
            <a:extLst>
              <a:ext uri="{FF2B5EF4-FFF2-40B4-BE49-F238E27FC236}">
                <a16:creationId xmlns:a16="http://schemas.microsoft.com/office/drawing/2014/main" id="{D1A41B8A-F6C8-4B99-8A67-517ED1250FA7}"/>
              </a:ext>
            </a:extLst>
          </p:cNvPr>
          <p:cNvSpPr/>
          <p:nvPr/>
        </p:nvSpPr>
        <p:spPr>
          <a:xfrm>
            <a:off x="3589148" y="3887509"/>
            <a:ext cx="71999" cy="7199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19B8C341-A06E-4EA2-82E3-3191F49B250A}"/>
              </a:ext>
            </a:extLst>
          </p:cNvPr>
          <p:cNvSpPr/>
          <p:nvPr/>
        </p:nvSpPr>
        <p:spPr>
          <a:xfrm>
            <a:off x="4096901" y="3664972"/>
            <a:ext cx="71999" cy="71999"/>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cxnSp>
        <p:nvCxnSpPr>
          <p:cNvPr id="37" name="Straight Connector 36">
            <a:extLst>
              <a:ext uri="{FF2B5EF4-FFF2-40B4-BE49-F238E27FC236}">
                <a16:creationId xmlns:a16="http://schemas.microsoft.com/office/drawing/2014/main" id="{1007F7AC-6ABC-423E-9096-BFB5E70BCC22}"/>
              </a:ext>
            </a:extLst>
          </p:cNvPr>
          <p:cNvCxnSpPr>
            <a:cxnSpLocks/>
          </p:cNvCxnSpPr>
          <p:nvPr/>
        </p:nvCxnSpPr>
        <p:spPr>
          <a:xfrm flipV="1">
            <a:off x="3643363" y="3693547"/>
            <a:ext cx="470123" cy="217948"/>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3DCBE408-3596-489E-A871-B0A5F35F7915}"/>
                  </a:ext>
                </a:extLst>
              </p:cNvPr>
              <p:cNvSpPr txBox="1"/>
              <p:nvPr/>
            </p:nvSpPr>
            <p:spPr>
              <a:xfrm>
                <a:off x="5220072" y="3609922"/>
                <a:ext cx="3240358" cy="203132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The further away the value of parameter (assuming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oMath>
                </a14:m>
                <a:r>
                  <a:rPr lang="en-GB" dirty="0"/>
                  <a:t> was true) is from the value of the parameter </a:t>
                </a:r>
                <a:r>
                  <a:rPr lang="en-GB" b="0" i="0" dirty="0">
                    <a:latin typeface="+mj-lt"/>
                  </a:rPr>
                  <a:t>if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oMath>
                </a14:m>
                <a:r>
                  <a:rPr lang="en-GB" dirty="0"/>
                  <a:t> was true, the more likely we are to reject to reject the null hypothesis, and therefore the higher the power.</a:t>
                </a:r>
              </a:p>
            </p:txBody>
          </p:sp>
        </mc:Choice>
        <mc:Fallback xmlns="">
          <p:sp>
            <p:nvSpPr>
              <p:cNvPr id="39" name="TextBox 38">
                <a:extLst>
                  <a:ext uri="{FF2B5EF4-FFF2-40B4-BE49-F238E27FC236}">
                    <a16:creationId xmlns:a16="http://schemas.microsoft.com/office/drawing/2014/main" id="{3DCBE408-3596-489E-A871-B0A5F35F7915}"/>
                  </a:ext>
                </a:extLst>
              </p:cNvPr>
              <p:cNvSpPr txBox="1">
                <a:spLocks noRot="1" noChangeAspect="1" noMove="1" noResize="1" noEditPoints="1" noAdjustHandles="1" noChangeArrowheads="1" noChangeShapeType="1" noTextEdit="1"/>
              </p:cNvSpPr>
              <p:nvPr/>
            </p:nvSpPr>
            <p:spPr>
              <a:xfrm>
                <a:off x="5220072" y="3609922"/>
                <a:ext cx="3240358" cy="2031325"/>
              </a:xfrm>
              <a:prstGeom prst="rect">
                <a:avLst/>
              </a:prstGeom>
              <a:blipFill>
                <a:blip r:embed="rId4"/>
                <a:stretch>
                  <a:fillRect l="-1119" t="-890" b="-3264"/>
                </a:stretch>
              </a:blipFill>
            </p:spPr>
            <p:txBody>
              <a:bodyPr/>
              <a:lstStyle/>
              <a:p>
                <a:r>
                  <a:rPr lang="en-GB">
                    <a:noFill/>
                  </a:rPr>
                  <a:t> </a:t>
                </a:r>
              </a:p>
            </p:txBody>
          </p:sp>
        </mc:Fallback>
      </mc:AlternateContent>
    </p:spTree>
    <p:extLst>
      <p:ext uri="{BB962C8B-B14F-4D97-AF65-F5344CB8AC3E}">
        <p14:creationId xmlns:p14="http://schemas.microsoft.com/office/powerpoint/2010/main" val="3686975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9952F63-B633-42CE-883A-5F707CDCDD8F}"/>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91257B89-AAAE-477E-955C-DE88FC9CC416}"/>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Example</a:t>
              </a:r>
              <a:endParaRPr lang="en-GB" sz="3200" dirty="0"/>
            </a:p>
          </p:txBody>
        </p:sp>
        <p:cxnSp>
          <p:nvCxnSpPr>
            <p:cNvPr id="4" name="Straight Connector 3">
              <a:extLst>
                <a:ext uri="{FF2B5EF4-FFF2-40B4-BE49-F238E27FC236}">
                  <a16:creationId xmlns:a16="http://schemas.microsoft.com/office/drawing/2014/main" id="{A40B3178-D587-4CA1-A0BC-6EB3AD07824D}"/>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0506DB58-5C6C-4D89-9944-D7B265A1266D}"/>
                  </a:ext>
                </a:extLst>
              </p:cNvPr>
              <p:cNvSpPr txBox="1"/>
              <p:nvPr/>
            </p:nvSpPr>
            <p:spPr>
              <a:xfrm>
                <a:off x="304668" y="764704"/>
                <a:ext cx="7435684" cy="181588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400" b="0" dirty="0"/>
                  <a:t>[Textbook] Past experience has shown that the number of accidents that take place at a road junction has a Poisson distribution with an average of 3.5 accidents per month. A trading estate is built along one of the roads leading away from the junction and the local council is anxious that this may have increased the accident rate. To see if the number of accidents had increased, a test was set up with the null hypothesis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0</m:t>
                        </m:r>
                      </m:sub>
                    </m:sSub>
                    <m:r>
                      <a:rPr lang="en-GB" sz="1400" b="0" i="1" smtClean="0">
                        <a:latin typeface="Cambria Math" panose="02040503050406030204" pitchFamily="18" charset="0"/>
                      </a:rPr>
                      <m:t>:</m:t>
                    </m:r>
                    <m:r>
                      <a:rPr lang="en-GB" sz="1400" b="0" i="1" smtClean="0">
                        <a:latin typeface="Cambria Math" panose="02040503050406030204" pitchFamily="18" charset="0"/>
                      </a:rPr>
                      <m:t>𝜆</m:t>
                    </m:r>
                    <m:r>
                      <a:rPr lang="en-GB" sz="1400" b="0" i="1" smtClean="0">
                        <a:latin typeface="Cambria Math" panose="02040503050406030204" pitchFamily="18" charset="0"/>
                      </a:rPr>
                      <m:t>=3.5</m:t>
                    </m:r>
                  </m:oMath>
                </a14:m>
                <a:r>
                  <a:rPr lang="en-GB" sz="1400" dirty="0"/>
                  <a:t> and with the alternative hypothesis being accepted if the number of accidents </a:t>
                </a:r>
                <a14:m>
                  <m:oMath xmlns:m="http://schemas.openxmlformats.org/officeDocument/2006/math">
                    <m:r>
                      <a:rPr lang="en-GB" sz="1400" b="0" i="1" smtClean="0">
                        <a:latin typeface="Cambria Math" panose="02040503050406030204" pitchFamily="18" charset="0"/>
                      </a:rPr>
                      <m:t>𝑋</m:t>
                    </m:r>
                  </m:oMath>
                </a14:m>
                <a:r>
                  <a:rPr lang="en-GB" sz="1400" dirty="0"/>
                  <a:t> within the first month after the alteration was </a:t>
                </a:r>
                <a14:m>
                  <m:oMath xmlns:m="http://schemas.openxmlformats.org/officeDocument/2006/math">
                    <m:r>
                      <a:rPr lang="en-GB" sz="1400" b="0" i="1" smtClean="0">
                        <a:latin typeface="Cambria Math" panose="02040503050406030204" pitchFamily="18" charset="0"/>
                      </a:rPr>
                      <m:t>≥7</m:t>
                    </m:r>
                  </m:oMath>
                </a14:m>
                <a:r>
                  <a:rPr lang="en-GB" sz="1400" dirty="0"/>
                  <a:t>.</a:t>
                </a:r>
              </a:p>
              <a:p>
                <a:pPr marL="342900" indent="-342900">
                  <a:buAutoNum type="alphaLcParenBoth"/>
                </a:pPr>
                <a:r>
                  <a:rPr lang="en-GB" sz="1400" dirty="0"/>
                  <a:t>Find the size of the test.</a:t>
                </a:r>
              </a:p>
              <a:p>
                <a:pPr marL="342900" indent="-342900">
                  <a:buAutoNum type="alphaLcParenBoth"/>
                </a:pPr>
                <a:r>
                  <a:rPr lang="en-GB" sz="1400" dirty="0"/>
                  <a:t>Find the power function for the test and sketch the graph of the power function.</a:t>
                </a:r>
              </a:p>
            </p:txBody>
          </p:sp>
        </mc:Choice>
        <mc:Fallback xmlns="">
          <p:sp>
            <p:nvSpPr>
              <p:cNvPr id="6" name="TextBox 5">
                <a:extLst>
                  <a:ext uri="{FF2B5EF4-FFF2-40B4-BE49-F238E27FC236}">
                    <a16:creationId xmlns:a16="http://schemas.microsoft.com/office/drawing/2014/main" id="{0506DB58-5C6C-4D89-9944-D7B265A1266D}"/>
                  </a:ext>
                </a:extLst>
              </p:cNvPr>
              <p:cNvSpPr txBox="1">
                <a:spLocks noRot="1" noChangeAspect="1" noMove="1" noResize="1" noEditPoints="1" noAdjustHandles="1" noChangeArrowheads="1" noChangeShapeType="1" noTextEdit="1"/>
              </p:cNvSpPr>
              <p:nvPr/>
            </p:nvSpPr>
            <p:spPr>
              <a:xfrm>
                <a:off x="304668" y="764704"/>
                <a:ext cx="7435684" cy="1815882"/>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68A7E07-1EF5-44B5-9E85-987388D0F8D9}"/>
                  </a:ext>
                </a:extLst>
              </p:cNvPr>
              <p:cNvSpPr txBox="1"/>
              <p:nvPr/>
            </p:nvSpPr>
            <p:spPr>
              <a:xfrm>
                <a:off x="395536" y="2852936"/>
                <a:ext cx="5052764" cy="3217227"/>
              </a:xfrm>
              <a:prstGeom prst="rect">
                <a:avLst/>
              </a:prstGeom>
              <a:noFill/>
            </p:spPr>
            <p:txBody>
              <a:bodyPr wrap="square" rtlCol="0">
                <a:spAutoFit/>
              </a:bodyPr>
              <a:lstStyle/>
              <a:p>
                <a14:m>
                  <m:oMath xmlns:m="http://schemas.openxmlformats.org/officeDocument/2006/math">
                    <m:r>
                      <a:rPr lang="en-GB" b="0" i="1" smtClean="0">
                        <a:latin typeface="Cambria Math" panose="02040503050406030204" pitchFamily="18" charset="0"/>
                      </a:rPr>
                      <m:t>𝑃</m:t>
                    </m:r>
                    <m:d>
                      <m:dPr>
                        <m:endChr m:val="|"/>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≥7 </m:t>
                        </m:r>
                      </m:e>
                    </m:d>
                    <m:r>
                      <a:rPr lang="en-GB" b="0" i="1" smtClean="0">
                        <a:latin typeface="Cambria Math" panose="02040503050406030204" pitchFamily="18" charset="0"/>
                      </a:rPr>
                      <m:t> </m:t>
                    </m:r>
                    <m:r>
                      <a:rPr lang="en-GB" b="0" i="1" smtClean="0">
                        <a:latin typeface="Cambria Math" panose="02040503050406030204" pitchFamily="18" charset="0"/>
                      </a:rPr>
                      <m:t>𝜆</m:t>
                    </m:r>
                    <m:r>
                      <a:rPr lang="en-GB" b="0" i="1" smtClean="0">
                        <a:latin typeface="Cambria Math" panose="02040503050406030204" pitchFamily="18" charset="0"/>
                      </a:rPr>
                      <m:t>=3.5)=1−0.9347=0.0653</m:t>
                    </m:r>
                  </m:oMath>
                </a14:m>
                <a:r>
                  <a:rPr lang="en-GB" dirty="0"/>
                  <a:t> </a:t>
                </a:r>
              </a:p>
              <a:p>
                <a:endParaRPr lang="en-GB" dirty="0"/>
              </a:p>
              <a:p>
                <a:r>
                  <a:rPr lang="en-GB" dirty="0"/>
                  <a:t>Power function</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≥7</m:t>
                          </m:r>
                        </m:e>
                      </m:d>
                      <m:r>
                        <a:rPr lang="en-GB" b="0" i="1" smtClean="0">
                          <a:latin typeface="Cambria Math" panose="02040503050406030204" pitchFamily="18" charset="0"/>
                        </a:rPr>
                        <m:t>=1−</m:t>
                      </m:r>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≤6</m:t>
                          </m:r>
                        </m:e>
                      </m:d>
                    </m:oMath>
                    <m:oMath xmlns:m="http://schemas.openxmlformats.org/officeDocument/2006/math">
                      <m:r>
                        <a:rPr lang="en-GB" b="0" i="1" smtClean="0">
                          <a:latin typeface="Cambria Math" panose="02040503050406030204" pitchFamily="18" charset="0"/>
                        </a:rPr>
                        <m:t>=1−</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𝑒</m:t>
                          </m:r>
                        </m:e>
                        <m:sup>
                          <m:r>
                            <a:rPr lang="en-GB" b="0" i="1" smtClean="0">
                              <a:latin typeface="Cambria Math" panose="02040503050406030204" pitchFamily="18" charset="0"/>
                            </a:rPr>
                            <m:t>−</m:t>
                          </m:r>
                          <m:r>
                            <a:rPr lang="en-GB" b="0" i="1" smtClean="0">
                              <a:latin typeface="Cambria Math" panose="02040503050406030204" pitchFamily="18" charset="0"/>
                            </a:rPr>
                            <m:t>𝜆</m:t>
                          </m:r>
                        </m:sup>
                      </m:sSup>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𝜆</m:t>
                          </m:r>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𝜆</m:t>
                                  </m:r>
                                </m:e>
                                <m:sup>
                                  <m:r>
                                    <a:rPr lang="en-GB" b="0" i="1" smtClean="0">
                                      <a:latin typeface="Cambria Math" panose="02040503050406030204" pitchFamily="18" charset="0"/>
                                    </a:rPr>
                                    <m:t>2</m:t>
                                  </m:r>
                                </m:sup>
                              </m:sSup>
                            </m:num>
                            <m:den>
                              <m:r>
                                <a:rPr lang="en-GB" b="0" i="1" smtClean="0">
                                  <a:latin typeface="Cambria Math" panose="02040503050406030204" pitchFamily="18" charset="0"/>
                                </a:rPr>
                                <m:t>2</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𝜆</m:t>
                                  </m:r>
                                </m:e>
                                <m:sup>
                                  <m:r>
                                    <a:rPr lang="en-GB" b="0" i="1" smtClean="0">
                                      <a:latin typeface="Cambria Math" panose="02040503050406030204" pitchFamily="18" charset="0"/>
                                    </a:rPr>
                                    <m:t>3</m:t>
                                  </m:r>
                                </m:sup>
                              </m:sSup>
                            </m:num>
                            <m:den>
                              <m:r>
                                <a:rPr lang="en-GB" b="0" i="1" smtClean="0">
                                  <a:latin typeface="Cambria Math" panose="02040503050406030204" pitchFamily="18" charset="0"/>
                                </a:rPr>
                                <m:t>6</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𝜆</m:t>
                                  </m:r>
                                </m:e>
                                <m:sup>
                                  <m:r>
                                    <a:rPr lang="en-GB" b="0" i="1" smtClean="0">
                                      <a:latin typeface="Cambria Math" panose="02040503050406030204" pitchFamily="18" charset="0"/>
                                    </a:rPr>
                                    <m:t>4</m:t>
                                  </m:r>
                                </m:sup>
                              </m:sSup>
                            </m:num>
                            <m:den>
                              <m:r>
                                <a:rPr lang="en-GB" b="0" i="1" smtClean="0">
                                  <a:latin typeface="Cambria Math" panose="02040503050406030204" pitchFamily="18" charset="0"/>
                                </a:rPr>
                                <m:t>24</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𝜆</m:t>
                                  </m:r>
                                </m:e>
                                <m:sup>
                                  <m:r>
                                    <a:rPr lang="en-GB" b="0" i="1" smtClean="0">
                                      <a:latin typeface="Cambria Math" panose="02040503050406030204" pitchFamily="18" charset="0"/>
                                    </a:rPr>
                                    <m:t>5</m:t>
                                  </m:r>
                                </m:sup>
                              </m:sSup>
                            </m:num>
                            <m:den>
                              <m:r>
                                <a:rPr lang="en-GB" b="0" i="1" smtClean="0">
                                  <a:latin typeface="Cambria Math" panose="02040503050406030204" pitchFamily="18" charset="0"/>
                                </a:rPr>
                                <m:t>120</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sSup>
                                <m:sSupPr>
                                  <m:ctrlPr>
                                    <a:rPr lang="en-GB" b="0" i="1" smtClean="0">
                                      <a:latin typeface="Cambria Math" panose="02040503050406030204" pitchFamily="18" charset="0"/>
                                    </a:rPr>
                                  </m:ctrlPr>
                                </m:sSupPr>
                                <m:e>
                                  <m:r>
                                    <a:rPr lang="en-GB" b="0" i="1" smtClean="0">
                                      <a:latin typeface="Cambria Math" panose="02040503050406030204" pitchFamily="18" charset="0"/>
                                    </a:rPr>
                                    <m:t>𝜆</m:t>
                                  </m:r>
                                </m:e>
                                <m:sup>
                                  <m:r>
                                    <a:rPr lang="en-GB" b="0" i="1" smtClean="0">
                                      <a:latin typeface="Cambria Math" panose="02040503050406030204" pitchFamily="18" charset="0"/>
                                    </a:rPr>
                                    <m:t>6</m:t>
                                  </m:r>
                                </m:sup>
                              </m:sSup>
                            </m:num>
                            <m:den>
                              <m:r>
                                <a:rPr lang="en-GB" b="0" i="1" smtClean="0">
                                  <a:latin typeface="Cambria Math" panose="02040503050406030204" pitchFamily="18" charset="0"/>
                                </a:rPr>
                                <m:t>720</m:t>
                              </m:r>
                            </m:den>
                          </m:f>
                        </m:e>
                      </m:d>
                    </m:oMath>
                  </m:oMathPara>
                </a14:m>
                <a:br>
                  <a:rPr lang="en-GB" b="0" dirty="0"/>
                </a:br>
                <a:endParaRPr lang="en-GB" b="0" dirty="0"/>
              </a:p>
              <a:p>
                <a:r>
                  <a:rPr lang="en-GB" dirty="0"/>
                  <a:t>Then using your calculator for different values of </a:t>
                </a:r>
                <a14:m>
                  <m:oMath xmlns:m="http://schemas.openxmlformats.org/officeDocument/2006/math">
                    <m:r>
                      <a:rPr lang="en-GB" b="0" i="1" smtClean="0">
                        <a:latin typeface="Cambria Math" panose="02040503050406030204" pitchFamily="18" charset="0"/>
                      </a:rPr>
                      <m:t>𝜆</m:t>
                    </m:r>
                  </m:oMath>
                </a14:m>
                <a:r>
                  <a:rPr lang="en-GB" dirty="0"/>
                  <a:t>:</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𝜆</m:t>
                      </m:r>
                      <m:r>
                        <a:rPr lang="en-GB" b="0" i="1" smtClean="0">
                          <a:latin typeface="Cambria Math" panose="02040503050406030204" pitchFamily="18" charset="0"/>
                        </a:rPr>
                        <m:t>=4  →  </m:t>
                      </m:r>
                      <m:r>
                        <a:rPr lang="en-GB" b="0" i="1" smtClean="0">
                          <a:latin typeface="Cambria Math" panose="02040503050406030204" pitchFamily="18" charset="0"/>
                        </a:rPr>
                        <m:t>𝑃𝑜𝑤𝑒𝑟</m:t>
                      </m:r>
                      <m:r>
                        <a:rPr lang="en-GB" b="0" i="1" smtClean="0">
                          <a:latin typeface="Cambria Math" panose="02040503050406030204" pitchFamily="18" charset="0"/>
                        </a:rPr>
                        <m:t>=0.1107</m:t>
                      </m:r>
                    </m:oMath>
                    <m:oMath xmlns:m="http://schemas.openxmlformats.org/officeDocument/2006/math">
                      <m:r>
                        <a:rPr lang="en-GB" b="0" i="1" smtClean="0">
                          <a:latin typeface="Cambria Math" panose="02040503050406030204" pitchFamily="18" charset="0"/>
                        </a:rPr>
                        <m:t>𝜆</m:t>
                      </m:r>
                      <m:r>
                        <a:rPr lang="en-GB" b="0" i="1" smtClean="0">
                          <a:latin typeface="Cambria Math" panose="02040503050406030204" pitchFamily="18" charset="0"/>
                        </a:rPr>
                        <m:t>=5  →0.2378</m:t>
                      </m:r>
                    </m:oMath>
                    <m:oMath xmlns:m="http://schemas.openxmlformats.org/officeDocument/2006/math">
                      <m:r>
                        <a:rPr lang="en-GB" i="1">
                          <a:latin typeface="Cambria Math" panose="02040503050406030204" pitchFamily="18" charset="0"/>
                        </a:rPr>
                        <m:t>𝜆</m:t>
                      </m:r>
                      <m:r>
                        <a:rPr lang="en-GB" i="1">
                          <a:latin typeface="Cambria Math" panose="02040503050406030204" pitchFamily="18" charset="0"/>
                        </a:rPr>
                        <m:t>=6  →0.39</m:t>
                      </m:r>
                      <m:r>
                        <a:rPr lang="en-GB" b="0" i="1" smtClean="0">
                          <a:latin typeface="Cambria Math" panose="02040503050406030204" pitchFamily="18" charset="0"/>
                        </a:rPr>
                        <m:t>37</m:t>
                      </m:r>
                    </m:oMath>
                    <m:oMath xmlns:m="http://schemas.openxmlformats.org/officeDocument/2006/math">
                      <m:r>
                        <a:rPr lang="en-GB" b="0" i="1" smtClean="0">
                          <a:latin typeface="Cambria Math" panose="02040503050406030204" pitchFamily="18" charset="0"/>
                        </a:rPr>
                        <m:t>…</m:t>
                      </m:r>
                    </m:oMath>
                  </m:oMathPara>
                </a14:m>
                <a:endParaRPr lang="en-GB" dirty="0"/>
              </a:p>
            </p:txBody>
          </p:sp>
        </mc:Choice>
        <mc:Fallback xmlns="">
          <p:sp>
            <p:nvSpPr>
              <p:cNvPr id="7" name="TextBox 6">
                <a:extLst>
                  <a:ext uri="{FF2B5EF4-FFF2-40B4-BE49-F238E27FC236}">
                    <a16:creationId xmlns:a16="http://schemas.microsoft.com/office/drawing/2014/main" id="{468A7E07-1EF5-44B5-9E85-987388D0F8D9}"/>
                  </a:ext>
                </a:extLst>
              </p:cNvPr>
              <p:cNvSpPr txBox="1">
                <a:spLocks noRot="1" noChangeAspect="1" noMove="1" noResize="1" noEditPoints="1" noAdjustHandles="1" noChangeArrowheads="1" noChangeShapeType="1" noTextEdit="1"/>
              </p:cNvSpPr>
              <p:nvPr/>
            </p:nvSpPr>
            <p:spPr>
              <a:xfrm>
                <a:off x="395536" y="2852936"/>
                <a:ext cx="5052764" cy="3217227"/>
              </a:xfrm>
              <a:prstGeom prst="rect">
                <a:avLst/>
              </a:prstGeom>
              <a:blipFill>
                <a:blip r:embed="rId3"/>
                <a:stretch>
                  <a:fillRect l="-1086"/>
                </a:stretch>
              </a:blipFill>
            </p:spPr>
            <p:txBody>
              <a:bodyPr/>
              <a:lstStyle/>
              <a:p>
                <a:r>
                  <a:rPr lang="en-GB">
                    <a:noFill/>
                  </a:rPr>
                  <a:t> </a:t>
                </a:r>
              </a:p>
            </p:txBody>
          </p:sp>
        </mc:Fallback>
      </mc:AlternateContent>
      <p:pic>
        <p:nvPicPr>
          <p:cNvPr id="8" name="Picture 7">
            <a:extLst>
              <a:ext uri="{FF2B5EF4-FFF2-40B4-BE49-F238E27FC236}">
                <a16:creationId xmlns:a16="http://schemas.microsoft.com/office/drawing/2014/main" id="{233D5F00-00CB-4D9B-86BF-5412CB46DA1D}"/>
              </a:ext>
            </a:extLst>
          </p:cNvPr>
          <p:cNvPicPr>
            <a:picLocks noChangeAspect="1"/>
          </p:cNvPicPr>
          <p:nvPr/>
        </p:nvPicPr>
        <p:blipFill>
          <a:blip r:embed="rId4"/>
          <a:stretch>
            <a:fillRect/>
          </a:stretch>
        </p:blipFill>
        <p:spPr>
          <a:xfrm>
            <a:off x="5481414" y="4260622"/>
            <a:ext cx="3000375" cy="2133600"/>
          </a:xfrm>
          <a:prstGeom prst="rect">
            <a:avLst/>
          </a:prstGeom>
        </p:spPr>
      </p:pic>
      <p:sp>
        <p:nvSpPr>
          <p:cNvPr id="9" name="Arrow: Right 8">
            <a:extLst>
              <a:ext uri="{FF2B5EF4-FFF2-40B4-BE49-F238E27FC236}">
                <a16:creationId xmlns:a16="http://schemas.microsoft.com/office/drawing/2014/main" id="{9F285672-D374-4DA7-9F72-30746BA664EF}"/>
              </a:ext>
            </a:extLst>
          </p:cNvPr>
          <p:cNvSpPr/>
          <p:nvPr/>
        </p:nvSpPr>
        <p:spPr>
          <a:xfrm>
            <a:off x="4571428" y="5183406"/>
            <a:ext cx="621498" cy="1440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5050D0D-AF06-4E75-8429-B3C454E094E8}"/>
              </a:ext>
            </a:extLst>
          </p:cNvPr>
          <p:cNvSpPr txBox="1"/>
          <p:nvPr/>
        </p:nvSpPr>
        <p:spPr>
          <a:xfrm>
            <a:off x="899592" y="5808591"/>
            <a:ext cx="3000375" cy="92333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In an exam question they might give you a partially completed table.</a:t>
            </a:r>
          </a:p>
        </p:txBody>
      </p:sp>
      <p:sp>
        <p:nvSpPr>
          <p:cNvPr id="11" name="Rectangle 10">
            <a:extLst>
              <a:ext uri="{FF2B5EF4-FFF2-40B4-BE49-F238E27FC236}">
                <a16:creationId xmlns:a16="http://schemas.microsoft.com/office/drawing/2014/main" id="{C6A30C5F-1E33-41EB-98F4-34F03B429D74}"/>
              </a:ext>
            </a:extLst>
          </p:cNvPr>
          <p:cNvSpPr/>
          <p:nvPr/>
        </p:nvSpPr>
        <p:spPr>
          <a:xfrm>
            <a:off x="185367" y="2847798"/>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12" name="Rectangle 11">
            <a:extLst>
              <a:ext uri="{FF2B5EF4-FFF2-40B4-BE49-F238E27FC236}">
                <a16:creationId xmlns:a16="http://schemas.microsoft.com/office/drawing/2014/main" id="{2E3C315F-04C3-4D59-B483-A8C0D41C8D85}"/>
              </a:ext>
            </a:extLst>
          </p:cNvPr>
          <p:cNvSpPr/>
          <p:nvPr/>
        </p:nvSpPr>
        <p:spPr>
          <a:xfrm>
            <a:off x="179512" y="3429000"/>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13" name="Rectangle 12">
            <a:extLst>
              <a:ext uri="{FF2B5EF4-FFF2-40B4-BE49-F238E27FC236}">
                <a16:creationId xmlns:a16="http://schemas.microsoft.com/office/drawing/2014/main" id="{4C5962E7-BCC4-4AFA-9A25-3256F88F1E9F}"/>
              </a:ext>
            </a:extLst>
          </p:cNvPr>
          <p:cNvSpPr/>
          <p:nvPr/>
        </p:nvSpPr>
        <p:spPr>
          <a:xfrm>
            <a:off x="406623" y="2847799"/>
            <a:ext cx="8075165" cy="48323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35349CBD-64C8-4BBE-BB62-C87DACA0B107}"/>
                  </a:ext>
                </a:extLst>
              </p:cNvPr>
              <p:cNvSpPr txBox="1"/>
              <p:nvPr/>
            </p:nvSpPr>
            <p:spPr>
              <a:xfrm>
                <a:off x="5855568" y="3632493"/>
                <a:ext cx="3026270"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A function of the parameter </a:t>
                </a:r>
                <a14:m>
                  <m:oMath xmlns:m="http://schemas.openxmlformats.org/officeDocument/2006/math">
                    <m:r>
                      <a:rPr lang="en-GB" b="0" i="1" smtClean="0">
                        <a:latin typeface="Cambria Math" panose="02040503050406030204" pitchFamily="18" charset="0"/>
                      </a:rPr>
                      <m:t>𝜆</m:t>
                    </m:r>
                  </m:oMath>
                </a14:m>
                <a:r>
                  <a:rPr lang="en-GB" dirty="0"/>
                  <a:t>.</a:t>
                </a:r>
              </a:p>
            </p:txBody>
          </p:sp>
        </mc:Choice>
        <mc:Fallback xmlns="">
          <p:sp>
            <p:nvSpPr>
              <p:cNvPr id="16" name="TextBox 15">
                <a:extLst>
                  <a:ext uri="{FF2B5EF4-FFF2-40B4-BE49-F238E27FC236}">
                    <a16:creationId xmlns:a16="http://schemas.microsoft.com/office/drawing/2014/main" id="{35349CBD-64C8-4BBE-BB62-C87DACA0B107}"/>
                  </a:ext>
                </a:extLst>
              </p:cNvPr>
              <p:cNvSpPr txBox="1">
                <a:spLocks noRot="1" noChangeAspect="1" noMove="1" noResize="1" noEditPoints="1" noAdjustHandles="1" noChangeArrowheads="1" noChangeShapeType="1" noTextEdit="1"/>
              </p:cNvSpPr>
              <p:nvPr/>
            </p:nvSpPr>
            <p:spPr>
              <a:xfrm>
                <a:off x="5855568" y="3632493"/>
                <a:ext cx="3026270" cy="369332"/>
              </a:xfrm>
              <a:prstGeom prst="rect">
                <a:avLst/>
              </a:prstGeom>
              <a:blipFill>
                <a:blip r:embed="rId5"/>
                <a:stretch>
                  <a:fillRect l="-1400" t="-6250" r="-1000" b="-21875"/>
                </a:stretch>
              </a:blipFill>
            </p:spPr>
            <p:txBody>
              <a:bodyPr/>
              <a:lstStyle/>
              <a:p>
                <a:r>
                  <a:rPr lang="en-GB">
                    <a:noFill/>
                  </a:rPr>
                  <a:t> </a:t>
                </a:r>
              </a:p>
            </p:txBody>
          </p:sp>
        </mc:Fallback>
      </mc:AlternateContent>
      <p:cxnSp>
        <p:nvCxnSpPr>
          <p:cNvPr id="18" name="Straight Arrow Connector 17">
            <a:extLst>
              <a:ext uri="{FF2B5EF4-FFF2-40B4-BE49-F238E27FC236}">
                <a16:creationId xmlns:a16="http://schemas.microsoft.com/office/drawing/2014/main" id="{E6E4600A-A7BF-4308-BC2E-7C0EBAFEC0C6}"/>
              </a:ext>
            </a:extLst>
          </p:cNvPr>
          <p:cNvCxnSpPr>
            <a:stCxn id="16" idx="1"/>
          </p:cNvCxnSpPr>
          <p:nvPr/>
        </p:nvCxnSpPr>
        <p:spPr>
          <a:xfrm flipH="1">
            <a:off x="5343525" y="3817159"/>
            <a:ext cx="512043" cy="22144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Rectangle 13">
            <a:extLst>
              <a:ext uri="{FF2B5EF4-FFF2-40B4-BE49-F238E27FC236}">
                <a16:creationId xmlns:a16="http://schemas.microsoft.com/office/drawing/2014/main" id="{8072B194-0D5F-4D89-A732-890ED219B9DA}"/>
              </a:ext>
            </a:extLst>
          </p:cNvPr>
          <p:cNvSpPr/>
          <p:nvPr/>
        </p:nvSpPr>
        <p:spPr>
          <a:xfrm>
            <a:off x="401190" y="3420219"/>
            <a:ext cx="8480648" cy="331170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29527989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3" grpId="0" animBg="1"/>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7B887FF-5695-40B6-9AF2-A744A702F76C}"/>
              </a:ext>
            </a:extLst>
          </p:cNvPr>
          <p:cNvGrpSpPr/>
          <p:nvPr/>
        </p:nvGrpSpPr>
        <p:grpSpPr>
          <a:xfrm>
            <a:off x="0" y="0"/>
            <a:ext cx="9143074" cy="599127"/>
            <a:chOff x="0" y="13335"/>
            <a:chExt cx="9144218" cy="599127"/>
          </a:xfrm>
        </p:grpSpPr>
        <p:sp>
          <p:nvSpPr>
            <p:cNvPr id="4" name="TextBox 32">
              <a:extLst>
                <a:ext uri="{FF2B5EF4-FFF2-40B4-BE49-F238E27FC236}">
                  <a16:creationId xmlns:a16="http://schemas.microsoft.com/office/drawing/2014/main" id="{3A3645A6-DDE3-4445-8993-9DDA5E732C7E}"/>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Comparing Tests</a:t>
              </a:r>
              <a:endParaRPr lang="en-GB" sz="3200" dirty="0"/>
            </a:p>
          </p:txBody>
        </p:sp>
        <p:cxnSp>
          <p:nvCxnSpPr>
            <p:cNvPr id="5" name="Straight Connector 4">
              <a:extLst>
                <a:ext uri="{FF2B5EF4-FFF2-40B4-BE49-F238E27FC236}">
                  <a16:creationId xmlns:a16="http://schemas.microsoft.com/office/drawing/2014/main" id="{09C218D5-2256-46D5-BE63-56E5616992D8}"/>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6" name="TextBox 5">
            <a:extLst>
              <a:ext uri="{FF2B5EF4-FFF2-40B4-BE49-F238E27FC236}">
                <a16:creationId xmlns:a16="http://schemas.microsoft.com/office/drawing/2014/main" id="{FE8E2D37-5D2E-45E6-A6D2-990EA97C60F7}"/>
              </a:ext>
            </a:extLst>
          </p:cNvPr>
          <p:cNvSpPr txBox="1"/>
          <p:nvPr/>
        </p:nvSpPr>
        <p:spPr>
          <a:xfrm>
            <a:off x="185985" y="670595"/>
            <a:ext cx="8510339" cy="1077218"/>
          </a:xfrm>
          <a:prstGeom prst="rect">
            <a:avLst/>
          </a:prstGeom>
          <a:noFill/>
        </p:spPr>
        <p:txBody>
          <a:bodyPr wrap="square" rtlCol="0">
            <a:spAutoFit/>
          </a:bodyPr>
          <a:lstStyle/>
          <a:p>
            <a:r>
              <a:rPr lang="en-GB" sz="1600" dirty="0"/>
              <a:t>We can construct different tests for example by </a:t>
            </a:r>
            <a:r>
              <a:rPr lang="en-GB" sz="1600" b="1" dirty="0"/>
              <a:t>varying the critical region</a:t>
            </a:r>
            <a:r>
              <a:rPr lang="en-GB" sz="1600" dirty="0"/>
              <a:t> and/or the </a:t>
            </a:r>
            <a:r>
              <a:rPr lang="en-GB" sz="1600" b="1" dirty="0"/>
              <a:t>sample size</a:t>
            </a:r>
            <a:r>
              <a:rPr lang="en-GB" sz="1600" dirty="0"/>
              <a:t>.</a:t>
            </a:r>
          </a:p>
          <a:p>
            <a:r>
              <a:rPr lang="en-GB" sz="1600" b="1" dirty="0"/>
              <a:t>When comparing two tests (of comparable size), you should recommend the test with the higher power within the likely range of the parameter</a:t>
            </a:r>
            <a:r>
              <a:rPr lang="en-GB" sz="1600" dirty="0"/>
              <a:t>, as being more confident in the claim we’re making (e.g. new drugs reduces death rate) is clearly desirable. </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CFA01DD-93F2-4C8D-857D-CBB7184903C9}"/>
                  </a:ext>
                </a:extLst>
              </p:cNvPr>
              <p:cNvSpPr txBox="1"/>
              <p:nvPr/>
            </p:nvSpPr>
            <p:spPr>
              <a:xfrm>
                <a:off x="138359" y="1924056"/>
                <a:ext cx="4900366" cy="4893647"/>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200" b="0" dirty="0"/>
                  <a:t>[Textbook] A manufacturer of sweets supplies a mixed assortment of chocolates in a jar. He claims that 40% of the chocolates have a ‘hard centre’, the remainder being ‘soft centred’.</a:t>
                </a:r>
              </a:p>
              <a:p>
                <a:r>
                  <a:rPr lang="en-GB" sz="1200" dirty="0"/>
                  <a:t>A shopkeeper does not believe the manufacturer’s claim and proposes to test it using the following hypotheses.</a:t>
                </a:r>
              </a:p>
              <a:p>
                <a:pPr/>
                <a14:m>
                  <m:oMathPara xmlns:m="http://schemas.openxmlformats.org/officeDocument/2006/math">
                    <m:oMathParaPr>
                      <m:jc m:val="centerGroup"/>
                    </m:oMathParaPr>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𝐻</m:t>
                          </m:r>
                        </m:e>
                        <m:sub>
                          <m:r>
                            <a:rPr lang="en-GB" sz="1200" b="0" i="1" smtClean="0">
                              <a:latin typeface="Cambria Math" panose="02040503050406030204" pitchFamily="18" charset="0"/>
                            </a:rPr>
                            <m:t>0</m:t>
                          </m:r>
                        </m:sub>
                      </m:sSub>
                      <m:r>
                        <a:rPr lang="en-GB" sz="1200" b="0" i="1" smtClean="0">
                          <a:latin typeface="Cambria Math" panose="02040503050406030204" pitchFamily="18" charset="0"/>
                        </a:rPr>
                        <m:t>:</m:t>
                      </m:r>
                      <m:r>
                        <a:rPr lang="en-GB" sz="1200" b="0" i="1" smtClean="0">
                          <a:latin typeface="Cambria Math" panose="02040503050406030204" pitchFamily="18" charset="0"/>
                        </a:rPr>
                        <m:t>𝑝</m:t>
                      </m:r>
                      <m:r>
                        <a:rPr lang="en-GB" sz="1200" b="0" i="1" smtClean="0">
                          <a:latin typeface="Cambria Math" panose="02040503050406030204" pitchFamily="18" charset="0"/>
                        </a:rPr>
                        <m:t>=0.4,    </m:t>
                      </m:r>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𝐻</m:t>
                          </m:r>
                        </m:e>
                        <m:sub>
                          <m:r>
                            <a:rPr lang="en-GB" sz="1200" b="0" i="1" smtClean="0">
                              <a:latin typeface="Cambria Math" panose="02040503050406030204" pitchFamily="18" charset="0"/>
                            </a:rPr>
                            <m:t>1</m:t>
                          </m:r>
                        </m:sub>
                      </m:sSub>
                      <m:r>
                        <a:rPr lang="en-GB" sz="1200" b="0" i="1" smtClean="0">
                          <a:latin typeface="Cambria Math" panose="02040503050406030204" pitchFamily="18" charset="0"/>
                        </a:rPr>
                        <m:t>:</m:t>
                      </m:r>
                      <m:r>
                        <a:rPr lang="en-GB" sz="1200" b="0" i="1" smtClean="0">
                          <a:latin typeface="Cambria Math" panose="02040503050406030204" pitchFamily="18" charset="0"/>
                        </a:rPr>
                        <m:t>𝑝</m:t>
                      </m:r>
                      <m:r>
                        <a:rPr lang="en-GB" sz="1200" b="0" i="1" smtClean="0">
                          <a:latin typeface="Cambria Math" panose="02040503050406030204" pitchFamily="18" charset="0"/>
                        </a:rPr>
                        <m:t>&lt;0.4</m:t>
                      </m:r>
                    </m:oMath>
                  </m:oMathPara>
                </a14:m>
                <a:endParaRPr lang="en-GB" sz="1200" dirty="0"/>
              </a:p>
              <a:p>
                <a:r>
                  <a:rPr lang="en-GB" sz="1200" dirty="0"/>
                  <a:t>where </a:t>
                </a:r>
                <a14:m>
                  <m:oMath xmlns:m="http://schemas.openxmlformats.org/officeDocument/2006/math">
                    <m:r>
                      <a:rPr lang="en-GB" sz="1200" b="0" i="1" smtClean="0">
                        <a:latin typeface="Cambria Math" panose="02040503050406030204" pitchFamily="18" charset="0"/>
                      </a:rPr>
                      <m:t>𝑝</m:t>
                    </m:r>
                  </m:oMath>
                </a14:m>
                <a:r>
                  <a:rPr lang="en-GB" sz="1200" dirty="0"/>
                  <a:t> is the proportion of ‘hard centres’ in the jar. Two tests are proposed.</a:t>
                </a:r>
              </a:p>
              <a:p>
                <a:r>
                  <a:rPr lang="en-GB" sz="1200" dirty="0"/>
                  <a:t>In test </a:t>
                </a:r>
                <a14:m>
                  <m:oMath xmlns:m="http://schemas.openxmlformats.org/officeDocument/2006/math">
                    <m:r>
                      <a:rPr lang="en-GB" sz="1200" b="0" i="1" smtClean="0">
                        <a:latin typeface="Cambria Math" panose="02040503050406030204" pitchFamily="18" charset="0"/>
                      </a:rPr>
                      <m:t>𝐴</m:t>
                    </m:r>
                  </m:oMath>
                </a14:m>
                <a:r>
                  <a:rPr lang="en-GB" sz="1200" dirty="0"/>
                  <a:t> he takes a random sample of 10 chocolates from the jar and rejects </a:t>
                </a:r>
                <a14:m>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𝐻</m:t>
                        </m:r>
                      </m:e>
                      <m:sub>
                        <m:r>
                          <a:rPr lang="en-GB" sz="1200" b="0" i="1" smtClean="0">
                            <a:latin typeface="Cambria Math" panose="02040503050406030204" pitchFamily="18" charset="0"/>
                          </a:rPr>
                          <m:t>0</m:t>
                        </m:r>
                      </m:sub>
                    </m:sSub>
                  </m:oMath>
                </a14:m>
                <a:r>
                  <a:rPr lang="en-GB" sz="1200" dirty="0"/>
                  <a:t> if the number of ‘hard centres’ is less than 2.</a:t>
                </a:r>
              </a:p>
              <a:p>
                <a:r>
                  <a:rPr lang="en-GB" sz="1200" dirty="0"/>
                  <a:t>(a) Find the size of test </a:t>
                </a:r>
                <a14:m>
                  <m:oMath xmlns:m="http://schemas.openxmlformats.org/officeDocument/2006/math">
                    <m:r>
                      <a:rPr lang="en-GB" sz="1200" b="0" i="1" smtClean="0">
                        <a:latin typeface="Cambria Math" panose="02040503050406030204" pitchFamily="18" charset="0"/>
                      </a:rPr>
                      <m:t>𝐴</m:t>
                    </m:r>
                  </m:oMath>
                </a14:m>
                <a:r>
                  <a:rPr lang="en-GB" sz="1200" dirty="0"/>
                  <a:t>.</a:t>
                </a:r>
              </a:p>
              <a:p>
                <a:pPr/>
                <a:r>
                  <a:rPr lang="en-GB" sz="1200" dirty="0"/>
                  <a:t>(b) Show that the power function of test </a:t>
                </a:r>
                <a14:m>
                  <m:oMath xmlns:m="http://schemas.openxmlformats.org/officeDocument/2006/math">
                    <m:r>
                      <a:rPr lang="en-GB" sz="1200" b="0" i="1" smtClean="0">
                        <a:latin typeface="Cambria Math" panose="02040503050406030204" pitchFamily="18" charset="0"/>
                      </a:rPr>
                      <m:t>𝐴</m:t>
                    </m:r>
                  </m:oMath>
                </a14:m>
                <a:r>
                  <a:rPr lang="en-GB" sz="1200" dirty="0"/>
                  <a:t> is given by </a:t>
                </a:r>
                <a:br>
                  <a:rPr lang="en-GB" sz="1200" b="0" i="1" dirty="0">
                    <a:latin typeface="Cambria Math" panose="02040503050406030204" pitchFamily="18" charset="0"/>
                  </a:rPr>
                </a:br>
                <a14:m>
                  <m:oMathPara xmlns:m="http://schemas.openxmlformats.org/officeDocument/2006/math">
                    <m:oMathParaPr>
                      <m:jc m:val="centerGroup"/>
                    </m:oMathParaPr>
                    <m:oMath xmlns:m="http://schemas.openxmlformats.org/officeDocument/2006/math">
                      <m:sSup>
                        <m:sSupPr>
                          <m:ctrlPr>
                            <a:rPr lang="en-GB" sz="1200" b="0" i="1" smtClean="0">
                              <a:latin typeface="Cambria Math" panose="02040503050406030204" pitchFamily="18" charset="0"/>
                            </a:rPr>
                          </m:ctrlPr>
                        </m:sSupPr>
                        <m:e>
                          <m:d>
                            <m:dPr>
                              <m:ctrlPr>
                                <a:rPr lang="en-GB" sz="1200" b="0" i="1" smtClean="0">
                                  <a:latin typeface="Cambria Math" panose="02040503050406030204" pitchFamily="18" charset="0"/>
                                </a:rPr>
                              </m:ctrlPr>
                            </m:dPr>
                            <m:e>
                              <m:r>
                                <a:rPr lang="en-GB" sz="1200" b="0" i="1" smtClean="0">
                                  <a:latin typeface="Cambria Math" panose="02040503050406030204" pitchFamily="18" charset="0"/>
                                </a:rPr>
                                <m:t>1−</m:t>
                              </m:r>
                              <m:r>
                                <a:rPr lang="en-GB" sz="1200" b="0" i="1" smtClean="0">
                                  <a:latin typeface="Cambria Math" panose="02040503050406030204" pitchFamily="18" charset="0"/>
                                </a:rPr>
                                <m:t>𝑝</m:t>
                              </m:r>
                            </m:e>
                          </m:d>
                        </m:e>
                        <m:sup>
                          <m:r>
                            <a:rPr lang="en-GB" sz="1200" b="0" i="1" smtClean="0">
                              <a:latin typeface="Cambria Math" panose="02040503050406030204" pitchFamily="18" charset="0"/>
                            </a:rPr>
                            <m:t>10</m:t>
                          </m:r>
                        </m:sup>
                      </m:sSup>
                      <m:r>
                        <a:rPr lang="en-GB" sz="1200" b="0" i="1" smtClean="0">
                          <a:latin typeface="Cambria Math" panose="02040503050406030204" pitchFamily="18" charset="0"/>
                        </a:rPr>
                        <m:t>+10</m:t>
                      </m:r>
                      <m:r>
                        <a:rPr lang="en-GB" sz="1200" b="0" i="1" smtClean="0">
                          <a:latin typeface="Cambria Math" panose="02040503050406030204" pitchFamily="18" charset="0"/>
                        </a:rPr>
                        <m:t>𝑝</m:t>
                      </m:r>
                      <m:sSup>
                        <m:sSupPr>
                          <m:ctrlPr>
                            <a:rPr lang="en-GB" sz="1200" b="0" i="1" smtClean="0">
                              <a:latin typeface="Cambria Math" panose="02040503050406030204" pitchFamily="18" charset="0"/>
                            </a:rPr>
                          </m:ctrlPr>
                        </m:sSupPr>
                        <m:e>
                          <m:d>
                            <m:dPr>
                              <m:ctrlPr>
                                <a:rPr lang="en-GB" sz="1200" b="0" i="1" smtClean="0">
                                  <a:latin typeface="Cambria Math" panose="02040503050406030204" pitchFamily="18" charset="0"/>
                                </a:rPr>
                              </m:ctrlPr>
                            </m:dPr>
                            <m:e>
                              <m:r>
                                <a:rPr lang="en-GB" sz="1200" b="0" i="1" smtClean="0">
                                  <a:latin typeface="Cambria Math" panose="02040503050406030204" pitchFamily="18" charset="0"/>
                                </a:rPr>
                                <m:t>1−</m:t>
                              </m:r>
                              <m:r>
                                <a:rPr lang="en-GB" sz="1200" b="0" i="1" smtClean="0">
                                  <a:latin typeface="Cambria Math" panose="02040503050406030204" pitchFamily="18" charset="0"/>
                                </a:rPr>
                                <m:t>𝑝</m:t>
                              </m:r>
                            </m:e>
                          </m:d>
                        </m:e>
                        <m:sup>
                          <m:r>
                            <a:rPr lang="en-GB" sz="1200" b="0" i="1" smtClean="0">
                              <a:latin typeface="Cambria Math" panose="02040503050406030204" pitchFamily="18" charset="0"/>
                            </a:rPr>
                            <m:t>9</m:t>
                          </m:r>
                        </m:sup>
                      </m:sSup>
                    </m:oMath>
                  </m:oMathPara>
                </a14:m>
                <a:endParaRPr lang="en-GB" sz="1200" dirty="0"/>
              </a:p>
              <a:p>
                <a:r>
                  <a:rPr lang="en-GB" sz="1200" dirty="0"/>
                  <a:t>In test B he takes a random sample of 5 chocolates from the jar and if there are no ‘hard centres’ he rejects </a:t>
                </a:r>
                <a14:m>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𝐻</m:t>
                        </m:r>
                      </m:e>
                      <m:sub>
                        <m:r>
                          <a:rPr lang="en-GB" sz="1200" b="0" i="1" smtClean="0">
                            <a:latin typeface="Cambria Math" panose="02040503050406030204" pitchFamily="18" charset="0"/>
                          </a:rPr>
                          <m:t>0</m:t>
                        </m:r>
                      </m:sub>
                    </m:sSub>
                  </m:oMath>
                </a14:m>
                <a:r>
                  <a:rPr lang="en-GB" sz="1200" dirty="0"/>
                  <a:t>, otherwise he takes a second sample of 5 chocolates and </a:t>
                </a:r>
                <a14:m>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𝐻</m:t>
                        </m:r>
                      </m:e>
                      <m:sub>
                        <m:r>
                          <a:rPr lang="en-GB" sz="1200" b="0" i="1" smtClean="0">
                            <a:latin typeface="Cambria Math" panose="02040503050406030204" pitchFamily="18" charset="0"/>
                          </a:rPr>
                          <m:t>0</m:t>
                        </m:r>
                      </m:sub>
                    </m:sSub>
                  </m:oMath>
                </a14:m>
                <a:r>
                  <a:rPr lang="en-GB" sz="1200" dirty="0"/>
                  <a:t> is rejected if there are no further ‘hard centres’ on this second occasion.</a:t>
                </a:r>
              </a:p>
              <a:p>
                <a:r>
                  <a:rPr lang="en-GB" sz="1200" dirty="0"/>
                  <a:t>(c) Find the size of test </a:t>
                </a:r>
                <a14:m>
                  <m:oMath xmlns:m="http://schemas.openxmlformats.org/officeDocument/2006/math">
                    <m:r>
                      <a:rPr lang="en-GB" sz="1200" b="0" i="1" smtClean="0">
                        <a:latin typeface="Cambria Math" panose="02040503050406030204" pitchFamily="18" charset="0"/>
                      </a:rPr>
                      <m:t>𝐵</m:t>
                    </m:r>
                  </m:oMath>
                </a14:m>
                <a:r>
                  <a:rPr lang="en-GB" sz="1200" dirty="0"/>
                  <a:t>.</a:t>
                </a:r>
              </a:p>
              <a:p>
                <a:r>
                  <a:rPr lang="en-GB" sz="1200" dirty="0"/>
                  <a:t>(d) Find an expression for the power function of test </a:t>
                </a:r>
                <a14:m>
                  <m:oMath xmlns:m="http://schemas.openxmlformats.org/officeDocument/2006/math">
                    <m:r>
                      <a:rPr lang="en-GB" sz="1200" b="0" i="1" smtClean="0">
                        <a:latin typeface="Cambria Math" panose="02040503050406030204" pitchFamily="18" charset="0"/>
                      </a:rPr>
                      <m:t>𝐵</m:t>
                    </m:r>
                  </m:oMath>
                </a14:m>
                <a:r>
                  <a:rPr lang="en-GB" sz="1200" dirty="0"/>
                  <a:t>.</a:t>
                </a:r>
              </a:p>
              <a:p>
                <a:r>
                  <a:rPr lang="en-GB" sz="1200" dirty="0"/>
                  <a:t>The powers for test </a:t>
                </a:r>
                <a14:m>
                  <m:oMath xmlns:m="http://schemas.openxmlformats.org/officeDocument/2006/math">
                    <m:r>
                      <a:rPr lang="en-GB" sz="1200" b="0" i="1" smtClean="0">
                        <a:latin typeface="Cambria Math" panose="02040503050406030204" pitchFamily="18" charset="0"/>
                      </a:rPr>
                      <m:t>𝐴</m:t>
                    </m:r>
                  </m:oMath>
                </a14:m>
                <a:r>
                  <a:rPr lang="en-GB" sz="1200" dirty="0"/>
                  <a:t> and test </a:t>
                </a:r>
                <a14:m>
                  <m:oMath xmlns:m="http://schemas.openxmlformats.org/officeDocument/2006/math">
                    <m:r>
                      <a:rPr lang="en-GB" sz="1200" b="0" i="1" smtClean="0">
                        <a:latin typeface="Cambria Math" panose="02040503050406030204" pitchFamily="18" charset="0"/>
                      </a:rPr>
                      <m:t>𝐵</m:t>
                    </m:r>
                  </m:oMath>
                </a14:m>
                <a:r>
                  <a:rPr lang="en-GB" sz="1200" dirty="0"/>
                  <a:t> for various values of </a:t>
                </a:r>
                <a14:m>
                  <m:oMath xmlns:m="http://schemas.openxmlformats.org/officeDocument/2006/math">
                    <m:r>
                      <a:rPr lang="en-GB" sz="1200" b="0" i="1" smtClean="0">
                        <a:latin typeface="Cambria Math" panose="02040503050406030204" pitchFamily="18" charset="0"/>
                      </a:rPr>
                      <m:t>𝑝</m:t>
                    </m:r>
                  </m:oMath>
                </a14:m>
                <a:r>
                  <a:rPr lang="en-GB" sz="1200" dirty="0"/>
                  <a:t> are given in the table.</a:t>
                </a:r>
              </a:p>
              <a:p>
                <a:endParaRPr lang="en-GB" sz="1200" dirty="0"/>
              </a:p>
              <a:p>
                <a:endParaRPr lang="en-GB" sz="1200" dirty="0"/>
              </a:p>
              <a:p>
                <a:endParaRPr lang="en-GB" sz="1200" dirty="0"/>
              </a:p>
              <a:p>
                <a:r>
                  <a:rPr lang="en-GB" sz="1200" dirty="0"/>
                  <a:t>(e) Calculate values for </a:t>
                </a:r>
                <a14:m>
                  <m:oMath xmlns:m="http://schemas.openxmlformats.org/officeDocument/2006/math">
                    <m:r>
                      <a:rPr lang="en-GB" sz="1200" b="0" i="1" smtClean="0">
                        <a:latin typeface="Cambria Math" panose="02040503050406030204" pitchFamily="18" charset="0"/>
                      </a:rPr>
                      <m:t>𝑟</m:t>
                    </m:r>
                  </m:oMath>
                </a14:m>
                <a:r>
                  <a:rPr lang="en-GB" sz="1200" dirty="0"/>
                  <a:t> and </a:t>
                </a:r>
                <a14:m>
                  <m:oMath xmlns:m="http://schemas.openxmlformats.org/officeDocument/2006/math">
                    <m:r>
                      <a:rPr lang="en-GB" sz="1200" b="0" i="1" smtClean="0">
                        <a:latin typeface="Cambria Math" panose="02040503050406030204" pitchFamily="18" charset="0"/>
                      </a:rPr>
                      <m:t>𝑠</m:t>
                    </m:r>
                  </m:oMath>
                </a14:m>
                <a:r>
                  <a:rPr lang="en-GB" sz="1200" dirty="0"/>
                  <a:t>.</a:t>
                </a:r>
              </a:p>
              <a:p>
                <a:r>
                  <a:rPr lang="en-GB" sz="1200" dirty="0"/>
                  <a:t>(f) State, giving a reason, which of the two tests the shopkeeper should use.</a:t>
                </a:r>
              </a:p>
            </p:txBody>
          </p:sp>
        </mc:Choice>
        <mc:Fallback xmlns="">
          <p:sp>
            <p:nvSpPr>
              <p:cNvPr id="7" name="TextBox 6">
                <a:extLst>
                  <a:ext uri="{FF2B5EF4-FFF2-40B4-BE49-F238E27FC236}">
                    <a16:creationId xmlns:a16="http://schemas.microsoft.com/office/drawing/2014/main" id="{FCFA01DD-93F2-4C8D-857D-CBB7184903C9}"/>
                  </a:ext>
                </a:extLst>
              </p:cNvPr>
              <p:cNvSpPr txBox="1">
                <a:spLocks noRot="1" noChangeAspect="1" noMove="1" noResize="1" noEditPoints="1" noAdjustHandles="1" noChangeArrowheads="1" noChangeShapeType="1" noTextEdit="1"/>
              </p:cNvSpPr>
              <p:nvPr/>
            </p:nvSpPr>
            <p:spPr>
              <a:xfrm>
                <a:off x="138359" y="1924056"/>
                <a:ext cx="4900366" cy="4893647"/>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C84B9C21-B409-4C6E-977D-58502A874AA1}"/>
                  </a:ext>
                </a:extLst>
              </p:cNvPr>
              <p:cNvGraphicFramePr>
                <a:graphicFrameLocks noGrp="1"/>
              </p:cNvGraphicFramePr>
              <p:nvPr>
                <p:extLst>
                  <p:ext uri="{D42A27DB-BD31-4B8C-83A1-F6EECF244321}">
                    <p14:modId xmlns:p14="http://schemas.microsoft.com/office/powerpoint/2010/main" val="3697934867"/>
                  </p:ext>
                </p:extLst>
              </p:nvPr>
            </p:nvGraphicFramePr>
            <p:xfrm>
              <a:off x="893950" y="5690798"/>
              <a:ext cx="3677478" cy="582856"/>
            </p:xfrm>
            <a:graphic>
              <a:graphicData uri="http://schemas.openxmlformats.org/drawingml/2006/table">
                <a:tbl>
                  <a:tblPr firstRow="1" bandRow="1">
                    <a:tableStyleId>{5940675A-B579-460E-94D1-54222C63F5DA}</a:tableStyleId>
                  </a:tblPr>
                  <a:tblGrid>
                    <a:gridCol w="1231138">
                      <a:extLst>
                        <a:ext uri="{9D8B030D-6E8A-4147-A177-3AD203B41FA5}">
                          <a16:colId xmlns:a16="http://schemas.microsoft.com/office/drawing/2014/main" val="4224727233"/>
                        </a:ext>
                      </a:extLst>
                    </a:gridCol>
                    <a:gridCol w="489268">
                      <a:extLst>
                        <a:ext uri="{9D8B030D-6E8A-4147-A177-3AD203B41FA5}">
                          <a16:colId xmlns:a16="http://schemas.microsoft.com/office/drawing/2014/main" val="3531220919"/>
                        </a:ext>
                      </a:extLst>
                    </a:gridCol>
                    <a:gridCol w="489268">
                      <a:extLst>
                        <a:ext uri="{9D8B030D-6E8A-4147-A177-3AD203B41FA5}">
                          <a16:colId xmlns:a16="http://schemas.microsoft.com/office/drawing/2014/main" val="3413180"/>
                        </a:ext>
                      </a:extLst>
                    </a:gridCol>
                    <a:gridCol w="489268">
                      <a:extLst>
                        <a:ext uri="{9D8B030D-6E8A-4147-A177-3AD203B41FA5}">
                          <a16:colId xmlns:a16="http://schemas.microsoft.com/office/drawing/2014/main" val="176145661"/>
                        </a:ext>
                      </a:extLst>
                    </a:gridCol>
                    <a:gridCol w="489268">
                      <a:extLst>
                        <a:ext uri="{9D8B030D-6E8A-4147-A177-3AD203B41FA5}">
                          <a16:colId xmlns:a16="http://schemas.microsoft.com/office/drawing/2014/main" val="1267541868"/>
                        </a:ext>
                      </a:extLst>
                    </a:gridCol>
                    <a:gridCol w="489268">
                      <a:extLst>
                        <a:ext uri="{9D8B030D-6E8A-4147-A177-3AD203B41FA5}">
                          <a16:colId xmlns:a16="http://schemas.microsoft.com/office/drawing/2014/main" val="2435558511"/>
                        </a:ext>
                      </a:extLst>
                    </a:gridCol>
                  </a:tblGrid>
                  <a:tr h="0">
                    <a:tc>
                      <a:txBody>
                        <a:bodyPr/>
                        <a:lstStyle/>
                        <a:p>
                          <a:pPr algn="ctr"/>
                          <a14:m>
                            <m:oMathPara xmlns:m="http://schemas.openxmlformats.org/officeDocument/2006/math">
                              <m:oMathParaPr>
                                <m:jc m:val="centerGroup"/>
                              </m:oMathParaPr>
                              <m:oMath xmlns:m="http://schemas.openxmlformats.org/officeDocument/2006/math">
                                <m:r>
                                  <a:rPr lang="en-GB" sz="1050" b="0" i="1" smtClean="0">
                                    <a:latin typeface="Cambria Math" panose="02040503050406030204" pitchFamily="18" charset="0"/>
                                  </a:rPr>
                                  <m:t>𝑝</m:t>
                                </m:r>
                              </m:oMath>
                            </m:oMathPara>
                          </a14:m>
                          <a:endParaRPr lang="en-GB" sz="1050" dirty="0"/>
                        </a:p>
                      </a:txBody>
                      <a:tcPr marL="36000" marT="0" marB="0"/>
                    </a:tc>
                    <a:tc>
                      <a:txBody>
                        <a:bodyPr/>
                        <a:lstStyle/>
                        <a:p>
                          <a:pPr algn="ctr"/>
                          <a:r>
                            <a:rPr lang="en-GB" sz="1050" dirty="0"/>
                            <a:t>0.1</a:t>
                          </a:r>
                        </a:p>
                      </a:txBody>
                      <a:tcPr marL="36000" marT="0" marB="0"/>
                    </a:tc>
                    <a:tc>
                      <a:txBody>
                        <a:bodyPr/>
                        <a:lstStyle/>
                        <a:p>
                          <a:pPr algn="ctr"/>
                          <a:r>
                            <a:rPr lang="en-GB" sz="1050" dirty="0"/>
                            <a:t>0.2</a:t>
                          </a:r>
                        </a:p>
                      </a:txBody>
                      <a:tcPr marL="36000" marT="0" marB="0"/>
                    </a:tc>
                    <a:tc>
                      <a:txBody>
                        <a:bodyPr/>
                        <a:lstStyle/>
                        <a:p>
                          <a:pPr algn="ctr"/>
                          <a:r>
                            <a:rPr lang="en-GB" sz="1050" dirty="0"/>
                            <a:t>0.25</a:t>
                          </a:r>
                        </a:p>
                      </a:txBody>
                      <a:tcPr marL="36000" marT="0" marB="0"/>
                    </a:tc>
                    <a:tc>
                      <a:txBody>
                        <a:bodyPr/>
                        <a:lstStyle/>
                        <a:p>
                          <a:pPr algn="ctr"/>
                          <a:r>
                            <a:rPr lang="en-GB" sz="1050" dirty="0"/>
                            <a:t>0.3</a:t>
                          </a:r>
                        </a:p>
                      </a:txBody>
                      <a:tcPr marL="36000" marT="0" marB="0"/>
                    </a:tc>
                    <a:tc>
                      <a:txBody>
                        <a:bodyPr/>
                        <a:lstStyle/>
                        <a:p>
                          <a:pPr algn="ctr"/>
                          <a:r>
                            <a:rPr lang="en-GB" sz="1050" dirty="0"/>
                            <a:t>0.35</a:t>
                          </a:r>
                        </a:p>
                      </a:txBody>
                      <a:tcPr marL="36000" marT="0" marB="0"/>
                    </a:tc>
                    <a:extLst>
                      <a:ext uri="{0D108BD9-81ED-4DB2-BD59-A6C34878D82A}">
                        <a16:rowId xmlns:a16="http://schemas.microsoft.com/office/drawing/2014/main" val="3453245174"/>
                      </a:ext>
                    </a:extLst>
                  </a:tr>
                  <a:tr h="0">
                    <a:tc>
                      <a:txBody>
                        <a:bodyPr/>
                        <a:lstStyle/>
                        <a:p>
                          <a:pPr algn="ctr"/>
                          <a:r>
                            <a:rPr lang="en-GB" sz="1050" dirty="0"/>
                            <a:t>Power for test </a:t>
                          </a:r>
                          <a14:m>
                            <m:oMath xmlns:m="http://schemas.openxmlformats.org/officeDocument/2006/math">
                              <m:r>
                                <a:rPr lang="en-GB" sz="1050" b="0" i="1" smtClean="0">
                                  <a:latin typeface="Cambria Math" panose="02040503050406030204" pitchFamily="18" charset="0"/>
                                </a:rPr>
                                <m:t>𝐴</m:t>
                              </m:r>
                            </m:oMath>
                          </a14:m>
                          <a:endParaRPr lang="en-GB" sz="1050" dirty="0"/>
                        </a:p>
                      </a:txBody>
                      <a:tcPr marL="36000" marT="0" marB="0"/>
                    </a:tc>
                    <a:tc>
                      <a:txBody>
                        <a:bodyPr/>
                        <a:lstStyle/>
                        <a:p>
                          <a:pPr algn="ctr"/>
                          <a:r>
                            <a:rPr lang="en-GB" sz="1050" dirty="0"/>
                            <a:t>0.74</a:t>
                          </a:r>
                        </a:p>
                      </a:txBody>
                      <a:tcPr marL="36000" marT="0" marB="0"/>
                    </a:tc>
                    <a:tc>
                      <a:txBody>
                        <a:bodyPr/>
                        <a:lstStyle/>
                        <a:p>
                          <a:pPr algn="ctr"/>
                          <a14:m>
                            <m:oMathPara xmlns:m="http://schemas.openxmlformats.org/officeDocument/2006/math">
                              <m:oMathParaPr>
                                <m:jc m:val="centerGroup"/>
                              </m:oMathParaPr>
                              <m:oMath xmlns:m="http://schemas.openxmlformats.org/officeDocument/2006/math">
                                <m:r>
                                  <a:rPr lang="en-GB" sz="1050" b="0" i="1" smtClean="0">
                                    <a:latin typeface="Cambria Math" panose="02040503050406030204" pitchFamily="18" charset="0"/>
                                  </a:rPr>
                                  <m:t>𝑟</m:t>
                                </m:r>
                              </m:oMath>
                            </m:oMathPara>
                          </a14:m>
                          <a:endParaRPr lang="en-GB" sz="1050" dirty="0"/>
                        </a:p>
                      </a:txBody>
                      <a:tcPr marL="36000" marT="0" marB="0"/>
                    </a:tc>
                    <a:tc>
                      <a:txBody>
                        <a:bodyPr/>
                        <a:lstStyle/>
                        <a:p>
                          <a:pPr algn="ctr"/>
                          <a:r>
                            <a:rPr lang="en-GB" sz="1050" dirty="0"/>
                            <a:t>0.24</a:t>
                          </a:r>
                        </a:p>
                      </a:txBody>
                      <a:tcPr marL="36000" marT="0" marB="0"/>
                    </a:tc>
                    <a:tc>
                      <a:txBody>
                        <a:bodyPr/>
                        <a:lstStyle/>
                        <a:p>
                          <a:pPr algn="ctr"/>
                          <a14:m>
                            <m:oMathPara xmlns:m="http://schemas.openxmlformats.org/officeDocument/2006/math">
                              <m:oMathParaPr>
                                <m:jc m:val="centerGroup"/>
                              </m:oMathParaPr>
                              <m:oMath xmlns:m="http://schemas.openxmlformats.org/officeDocument/2006/math">
                                <m:r>
                                  <a:rPr lang="en-GB" sz="1050" b="0" i="1" smtClean="0">
                                    <a:latin typeface="Cambria Math" panose="02040503050406030204" pitchFamily="18" charset="0"/>
                                  </a:rPr>
                                  <m:t>𝑠</m:t>
                                </m:r>
                              </m:oMath>
                            </m:oMathPara>
                          </a14:m>
                          <a:endParaRPr lang="en-GB" sz="1050" dirty="0"/>
                        </a:p>
                      </a:txBody>
                      <a:tcPr marL="36000" marT="0" marB="0"/>
                    </a:tc>
                    <a:tc>
                      <a:txBody>
                        <a:bodyPr/>
                        <a:lstStyle/>
                        <a:p>
                          <a:pPr algn="ctr"/>
                          <a:r>
                            <a:rPr lang="en-GB" sz="1050" dirty="0"/>
                            <a:t>0.09</a:t>
                          </a:r>
                        </a:p>
                      </a:txBody>
                      <a:tcPr marL="36000" marT="0" marB="0"/>
                    </a:tc>
                    <a:extLst>
                      <a:ext uri="{0D108BD9-81ED-4DB2-BD59-A6C34878D82A}">
                        <a16:rowId xmlns:a16="http://schemas.microsoft.com/office/drawing/2014/main" val="1717480097"/>
                      </a:ext>
                    </a:extLst>
                  </a:tr>
                  <a:tr h="262816">
                    <a:tc>
                      <a:txBody>
                        <a:bodyPr/>
                        <a:lstStyle/>
                        <a:p>
                          <a:pPr algn="ctr"/>
                          <a:r>
                            <a:rPr lang="en-GB" sz="1050" dirty="0"/>
                            <a:t>Power for test </a:t>
                          </a:r>
                          <a14:m>
                            <m:oMath xmlns:m="http://schemas.openxmlformats.org/officeDocument/2006/math">
                              <m:r>
                                <a:rPr lang="en-GB" sz="1050" b="0" i="1" smtClean="0">
                                  <a:latin typeface="Cambria Math" panose="02040503050406030204" pitchFamily="18" charset="0"/>
                                </a:rPr>
                                <m:t>𝐵</m:t>
                              </m:r>
                            </m:oMath>
                          </a14:m>
                          <a:endParaRPr lang="en-GB" sz="1050" dirty="0"/>
                        </a:p>
                      </a:txBody>
                      <a:tcPr marL="36000" marT="0" marB="0"/>
                    </a:tc>
                    <a:tc>
                      <a:txBody>
                        <a:bodyPr/>
                        <a:lstStyle/>
                        <a:p>
                          <a:pPr algn="ctr"/>
                          <a:r>
                            <a:rPr lang="en-GB" sz="1050" dirty="0"/>
                            <a:t>0.83</a:t>
                          </a:r>
                        </a:p>
                      </a:txBody>
                      <a:tcPr marL="36000" marT="0" marB="0"/>
                    </a:tc>
                    <a:tc>
                      <a:txBody>
                        <a:bodyPr/>
                        <a:lstStyle/>
                        <a:p>
                          <a:pPr algn="ctr"/>
                          <a:r>
                            <a:rPr lang="en-GB" sz="1050" dirty="0"/>
                            <a:t>0.54</a:t>
                          </a:r>
                        </a:p>
                      </a:txBody>
                      <a:tcPr marL="36000" marT="0" marB="0"/>
                    </a:tc>
                    <a:tc>
                      <a:txBody>
                        <a:bodyPr/>
                        <a:lstStyle/>
                        <a:p>
                          <a:pPr algn="ctr"/>
                          <a:r>
                            <a:rPr lang="en-GB" sz="1050" dirty="0"/>
                            <a:t>0.42</a:t>
                          </a:r>
                        </a:p>
                      </a:txBody>
                      <a:tcPr marL="36000" marT="0" marB="0"/>
                    </a:tc>
                    <a:tc>
                      <a:txBody>
                        <a:bodyPr/>
                        <a:lstStyle/>
                        <a:p>
                          <a:pPr algn="ctr"/>
                          <a:r>
                            <a:rPr lang="en-GB" sz="1050" dirty="0"/>
                            <a:t>0.31</a:t>
                          </a:r>
                        </a:p>
                      </a:txBody>
                      <a:tcPr marL="36000" marT="0" marB="0"/>
                    </a:tc>
                    <a:tc>
                      <a:txBody>
                        <a:bodyPr/>
                        <a:lstStyle/>
                        <a:p>
                          <a:pPr algn="ctr"/>
                          <a:r>
                            <a:rPr lang="en-GB" sz="1050" dirty="0"/>
                            <a:t>0.22</a:t>
                          </a:r>
                        </a:p>
                      </a:txBody>
                      <a:tcPr marL="36000" marT="0" marB="0"/>
                    </a:tc>
                    <a:extLst>
                      <a:ext uri="{0D108BD9-81ED-4DB2-BD59-A6C34878D82A}">
                        <a16:rowId xmlns:a16="http://schemas.microsoft.com/office/drawing/2014/main" val="2277735534"/>
                      </a:ext>
                    </a:extLst>
                  </a:tr>
                </a:tbl>
              </a:graphicData>
            </a:graphic>
          </p:graphicFrame>
        </mc:Choice>
        <mc:Fallback xmlns="">
          <p:graphicFrame>
            <p:nvGraphicFramePr>
              <p:cNvPr id="8" name="Table 7">
                <a:extLst>
                  <a:ext uri="{FF2B5EF4-FFF2-40B4-BE49-F238E27FC236}">
                    <a16:creationId xmlns:a16="http://schemas.microsoft.com/office/drawing/2014/main" id="{C84B9C21-B409-4C6E-977D-58502A874AA1}"/>
                  </a:ext>
                </a:extLst>
              </p:cNvPr>
              <p:cNvGraphicFramePr>
                <a:graphicFrameLocks noGrp="1"/>
              </p:cNvGraphicFramePr>
              <p:nvPr>
                <p:extLst>
                  <p:ext uri="{D42A27DB-BD31-4B8C-83A1-F6EECF244321}">
                    <p14:modId xmlns:p14="http://schemas.microsoft.com/office/powerpoint/2010/main" val="3697934867"/>
                  </p:ext>
                </p:extLst>
              </p:nvPr>
            </p:nvGraphicFramePr>
            <p:xfrm>
              <a:off x="893950" y="5690798"/>
              <a:ext cx="3677478" cy="582856"/>
            </p:xfrm>
            <a:graphic>
              <a:graphicData uri="http://schemas.openxmlformats.org/drawingml/2006/table">
                <a:tbl>
                  <a:tblPr firstRow="1" bandRow="1">
                    <a:tableStyleId>{5940675A-B579-460E-94D1-54222C63F5DA}</a:tableStyleId>
                  </a:tblPr>
                  <a:tblGrid>
                    <a:gridCol w="1231138">
                      <a:extLst>
                        <a:ext uri="{9D8B030D-6E8A-4147-A177-3AD203B41FA5}">
                          <a16:colId xmlns:a16="http://schemas.microsoft.com/office/drawing/2014/main" val="4224727233"/>
                        </a:ext>
                      </a:extLst>
                    </a:gridCol>
                    <a:gridCol w="489268">
                      <a:extLst>
                        <a:ext uri="{9D8B030D-6E8A-4147-A177-3AD203B41FA5}">
                          <a16:colId xmlns:a16="http://schemas.microsoft.com/office/drawing/2014/main" val="3531220919"/>
                        </a:ext>
                      </a:extLst>
                    </a:gridCol>
                    <a:gridCol w="489268">
                      <a:extLst>
                        <a:ext uri="{9D8B030D-6E8A-4147-A177-3AD203B41FA5}">
                          <a16:colId xmlns:a16="http://schemas.microsoft.com/office/drawing/2014/main" val="3413180"/>
                        </a:ext>
                      </a:extLst>
                    </a:gridCol>
                    <a:gridCol w="489268">
                      <a:extLst>
                        <a:ext uri="{9D8B030D-6E8A-4147-A177-3AD203B41FA5}">
                          <a16:colId xmlns:a16="http://schemas.microsoft.com/office/drawing/2014/main" val="176145661"/>
                        </a:ext>
                      </a:extLst>
                    </a:gridCol>
                    <a:gridCol w="489268">
                      <a:extLst>
                        <a:ext uri="{9D8B030D-6E8A-4147-A177-3AD203B41FA5}">
                          <a16:colId xmlns:a16="http://schemas.microsoft.com/office/drawing/2014/main" val="1267541868"/>
                        </a:ext>
                      </a:extLst>
                    </a:gridCol>
                    <a:gridCol w="489268">
                      <a:extLst>
                        <a:ext uri="{9D8B030D-6E8A-4147-A177-3AD203B41FA5}">
                          <a16:colId xmlns:a16="http://schemas.microsoft.com/office/drawing/2014/main" val="2435558511"/>
                        </a:ext>
                      </a:extLst>
                    </a:gridCol>
                  </a:tblGrid>
                  <a:tr h="160020">
                    <a:tc>
                      <a:txBody>
                        <a:bodyPr/>
                        <a:lstStyle/>
                        <a:p>
                          <a:endParaRPr lang="en-US"/>
                        </a:p>
                      </a:txBody>
                      <a:tcPr marL="36000" marT="0" marB="0">
                        <a:blipFill>
                          <a:blip r:embed="rId3"/>
                          <a:stretch>
                            <a:fillRect l="-495" t="-22222" r="-200000" b="-266667"/>
                          </a:stretch>
                        </a:blipFill>
                      </a:tcPr>
                    </a:tc>
                    <a:tc>
                      <a:txBody>
                        <a:bodyPr/>
                        <a:lstStyle/>
                        <a:p>
                          <a:pPr algn="ctr"/>
                          <a:r>
                            <a:rPr lang="en-GB" sz="1050" dirty="0"/>
                            <a:t>0.1</a:t>
                          </a:r>
                        </a:p>
                      </a:txBody>
                      <a:tcPr marL="36000" marT="0" marB="0"/>
                    </a:tc>
                    <a:tc>
                      <a:txBody>
                        <a:bodyPr/>
                        <a:lstStyle/>
                        <a:p>
                          <a:pPr algn="ctr"/>
                          <a:r>
                            <a:rPr lang="en-GB" sz="1050" dirty="0"/>
                            <a:t>0.2</a:t>
                          </a:r>
                        </a:p>
                      </a:txBody>
                      <a:tcPr marL="36000" marT="0" marB="0"/>
                    </a:tc>
                    <a:tc>
                      <a:txBody>
                        <a:bodyPr/>
                        <a:lstStyle/>
                        <a:p>
                          <a:pPr algn="ctr"/>
                          <a:r>
                            <a:rPr lang="en-GB" sz="1050" dirty="0"/>
                            <a:t>0.25</a:t>
                          </a:r>
                        </a:p>
                      </a:txBody>
                      <a:tcPr marL="36000" marT="0" marB="0"/>
                    </a:tc>
                    <a:tc>
                      <a:txBody>
                        <a:bodyPr/>
                        <a:lstStyle/>
                        <a:p>
                          <a:pPr algn="ctr"/>
                          <a:r>
                            <a:rPr lang="en-GB" sz="1050" dirty="0"/>
                            <a:t>0.3</a:t>
                          </a:r>
                        </a:p>
                      </a:txBody>
                      <a:tcPr marL="36000" marT="0" marB="0"/>
                    </a:tc>
                    <a:tc>
                      <a:txBody>
                        <a:bodyPr/>
                        <a:lstStyle/>
                        <a:p>
                          <a:pPr algn="ctr"/>
                          <a:r>
                            <a:rPr lang="en-GB" sz="1050" dirty="0"/>
                            <a:t>0.35</a:t>
                          </a:r>
                        </a:p>
                      </a:txBody>
                      <a:tcPr marL="36000" marT="0" marB="0"/>
                    </a:tc>
                    <a:extLst>
                      <a:ext uri="{0D108BD9-81ED-4DB2-BD59-A6C34878D82A}">
                        <a16:rowId xmlns:a16="http://schemas.microsoft.com/office/drawing/2014/main" val="3453245174"/>
                      </a:ext>
                    </a:extLst>
                  </a:tr>
                  <a:tr h="160020">
                    <a:tc>
                      <a:txBody>
                        <a:bodyPr/>
                        <a:lstStyle/>
                        <a:p>
                          <a:endParaRPr lang="en-US"/>
                        </a:p>
                      </a:txBody>
                      <a:tcPr marL="36000" marT="0" marB="0">
                        <a:blipFill>
                          <a:blip r:embed="rId3"/>
                          <a:stretch>
                            <a:fillRect l="-495" t="-126923" r="-200000" b="-176923"/>
                          </a:stretch>
                        </a:blipFill>
                      </a:tcPr>
                    </a:tc>
                    <a:tc>
                      <a:txBody>
                        <a:bodyPr/>
                        <a:lstStyle/>
                        <a:p>
                          <a:pPr algn="ctr"/>
                          <a:r>
                            <a:rPr lang="en-GB" sz="1050" dirty="0"/>
                            <a:t>0.74</a:t>
                          </a:r>
                        </a:p>
                      </a:txBody>
                      <a:tcPr marL="36000" marT="0" marB="0"/>
                    </a:tc>
                    <a:tc>
                      <a:txBody>
                        <a:bodyPr/>
                        <a:lstStyle/>
                        <a:p>
                          <a:endParaRPr lang="en-US"/>
                        </a:p>
                      </a:txBody>
                      <a:tcPr marL="36000" marT="0" marB="0">
                        <a:blipFill>
                          <a:blip r:embed="rId3"/>
                          <a:stretch>
                            <a:fillRect l="-355000" t="-126923" r="-303750" b="-176923"/>
                          </a:stretch>
                        </a:blipFill>
                      </a:tcPr>
                    </a:tc>
                    <a:tc>
                      <a:txBody>
                        <a:bodyPr/>
                        <a:lstStyle/>
                        <a:p>
                          <a:pPr algn="ctr"/>
                          <a:r>
                            <a:rPr lang="en-GB" sz="1050" dirty="0"/>
                            <a:t>0.24</a:t>
                          </a:r>
                        </a:p>
                      </a:txBody>
                      <a:tcPr marL="36000" marT="0" marB="0"/>
                    </a:tc>
                    <a:tc>
                      <a:txBody>
                        <a:bodyPr/>
                        <a:lstStyle/>
                        <a:p>
                          <a:endParaRPr lang="en-US"/>
                        </a:p>
                      </a:txBody>
                      <a:tcPr marL="36000" marT="0" marB="0">
                        <a:blipFill>
                          <a:blip r:embed="rId3"/>
                          <a:stretch>
                            <a:fillRect l="-548148" t="-126923" r="-101235" b="-176923"/>
                          </a:stretch>
                        </a:blipFill>
                      </a:tcPr>
                    </a:tc>
                    <a:tc>
                      <a:txBody>
                        <a:bodyPr/>
                        <a:lstStyle/>
                        <a:p>
                          <a:pPr algn="ctr"/>
                          <a:r>
                            <a:rPr lang="en-GB" sz="1050" dirty="0"/>
                            <a:t>0.09</a:t>
                          </a:r>
                        </a:p>
                      </a:txBody>
                      <a:tcPr marL="36000" marT="0" marB="0"/>
                    </a:tc>
                    <a:extLst>
                      <a:ext uri="{0D108BD9-81ED-4DB2-BD59-A6C34878D82A}">
                        <a16:rowId xmlns:a16="http://schemas.microsoft.com/office/drawing/2014/main" val="1717480097"/>
                      </a:ext>
                    </a:extLst>
                  </a:tr>
                  <a:tr h="262816">
                    <a:tc>
                      <a:txBody>
                        <a:bodyPr/>
                        <a:lstStyle/>
                        <a:p>
                          <a:endParaRPr lang="en-US"/>
                        </a:p>
                      </a:txBody>
                      <a:tcPr marL="36000" marT="0" marB="0">
                        <a:blipFill>
                          <a:blip r:embed="rId3"/>
                          <a:stretch>
                            <a:fillRect l="-495" t="-134091" r="-200000" b="-4545"/>
                          </a:stretch>
                        </a:blipFill>
                      </a:tcPr>
                    </a:tc>
                    <a:tc>
                      <a:txBody>
                        <a:bodyPr/>
                        <a:lstStyle/>
                        <a:p>
                          <a:pPr algn="ctr"/>
                          <a:r>
                            <a:rPr lang="en-GB" sz="1050" dirty="0"/>
                            <a:t>0.83</a:t>
                          </a:r>
                        </a:p>
                      </a:txBody>
                      <a:tcPr marL="36000" marT="0" marB="0"/>
                    </a:tc>
                    <a:tc>
                      <a:txBody>
                        <a:bodyPr/>
                        <a:lstStyle/>
                        <a:p>
                          <a:pPr algn="ctr"/>
                          <a:r>
                            <a:rPr lang="en-GB" sz="1050" dirty="0"/>
                            <a:t>0.54</a:t>
                          </a:r>
                        </a:p>
                      </a:txBody>
                      <a:tcPr marL="36000" marT="0" marB="0"/>
                    </a:tc>
                    <a:tc>
                      <a:txBody>
                        <a:bodyPr/>
                        <a:lstStyle/>
                        <a:p>
                          <a:pPr algn="ctr"/>
                          <a:r>
                            <a:rPr lang="en-GB" sz="1050" dirty="0"/>
                            <a:t>0.42</a:t>
                          </a:r>
                        </a:p>
                      </a:txBody>
                      <a:tcPr marL="36000" marT="0" marB="0"/>
                    </a:tc>
                    <a:tc>
                      <a:txBody>
                        <a:bodyPr/>
                        <a:lstStyle/>
                        <a:p>
                          <a:pPr algn="ctr"/>
                          <a:r>
                            <a:rPr lang="en-GB" sz="1050" dirty="0"/>
                            <a:t>0.31</a:t>
                          </a:r>
                        </a:p>
                      </a:txBody>
                      <a:tcPr marL="36000" marT="0" marB="0"/>
                    </a:tc>
                    <a:tc>
                      <a:txBody>
                        <a:bodyPr/>
                        <a:lstStyle/>
                        <a:p>
                          <a:pPr algn="ctr"/>
                          <a:r>
                            <a:rPr lang="en-GB" sz="1050" dirty="0"/>
                            <a:t>0.22</a:t>
                          </a:r>
                        </a:p>
                      </a:txBody>
                      <a:tcPr marL="36000" marT="0" marB="0"/>
                    </a:tc>
                    <a:extLst>
                      <a:ext uri="{0D108BD9-81ED-4DB2-BD59-A6C34878D82A}">
                        <a16:rowId xmlns:a16="http://schemas.microsoft.com/office/drawing/2014/main" val="2277735534"/>
                      </a:ext>
                    </a:extLst>
                  </a:tr>
                </a:tbl>
              </a:graphicData>
            </a:graphic>
          </p:graphicFrame>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5D139FF-7911-4284-B3B0-6B1C55F20472}"/>
                  </a:ext>
                </a:extLst>
              </p:cNvPr>
              <p:cNvSpPr txBox="1"/>
              <p:nvPr/>
            </p:nvSpPr>
            <p:spPr>
              <a:xfrm>
                <a:off x="5484861" y="1825774"/>
                <a:ext cx="3630563" cy="4897687"/>
              </a:xfrm>
              <a:prstGeom prst="rect">
                <a:avLst/>
              </a:prstGeom>
              <a:noFill/>
            </p:spPr>
            <p:txBody>
              <a:bodyPr wrap="square" rtlCol="0">
                <a:spAutoFit/>
              </a:bodyPr>
              <a:lstStyle/>
              <a:p>
                <a14:m>
                  <m:oMath xmlns:m="http://schemas.openxmlformats.org/officeDocument/2006/math">
                    <m:r>
                      <a:rPr lang="en-GB" sz="1400" b="0" i="1" smtClean="0">
                        <a:latin typeface="Cambria Math" panose="02040503050406030204" pitchFamily="18" charset="0"/>
                      </a:rPr>
                      <m:t>𝑃</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𝑋</m:t>
                        </m:r>
                        <m:r>
                          <a:rPr lang="en-GB" sz="1400" b="0" i="1" smtClean="0">
                            <a:latin typeface="Cambria Math" panose="02040503050406030204" pitchFamily="18" charset="0"/>
                          </a:rPr>
                          <m:t>&lt;2 </m:t>
                        </m:r>
                      </m:e>
                      <m:e>
                        <m:r>
                          <a:rPr lang="en-GB" sz="1400" b="0" i="1" smtClean="0">
                            <a:latin typeface="Cambria Math" panose="02040503050406030204" pitchFamily="18" charset="0"/>
                          </a:rPr>
                          <m:t>𝑝</m:t>
                        </m:r>
                        <m:r>
                          <a:rPr lang="en-GB" sz="1400" b="0" i="1" smtClean="0">
                            <a:latin typeface="Cambria Math" panose="02040503050406030204" pitchFamily="18" charset="0"/>
                          </a:rPr>
                          <m:t>=0.4</m:t>
                        </m:r>
                      </m:e>
                    </m:d>
                    <m:r>
                      <a:rPr lang="en-GB" sz="1400" b="0" i="1" smtClean="0">
                        <a:latin typeface="Cambria Math" panose="02040503050406030204" pitchFamily="18" charset="0"/>
                      </a:rPr>
                      <m:t>=0.0464</m:t>
                    </m:r>
                  </m:oMath>
                </a14:m>
                <a:r>
                  <a:rPr lang="en-GB" sz="1400" dirty="0"/>
                  <a:t> </a:t>
                </a:r>
              </a:p>
              <a:p>
                <a:endParaRPr lang="en-GB" sz="1400" dirty="0"/>
              </a:p>
              <a:p>
                <a14:m>
                  <m:oMath xmlns:m="http://schemas.openxmlformats.org/officeDocument/2006/math">
                    <m:r>
                      <a:rPr lang="en-GB" sz="1400" b="0" i="1" smtClean="0">
                        <a:latin typeface="Cambria Math" panose="02040503050406030204" pitchFamily="18" charset="0"/>
                      </a:rPr>
                      <m:t>𝑃</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𝑋</m:t>
                        </m:r>
                        <m:r>
                          <a:rPr lang="en-GB" sz="1400" b="0" i="1" smtClean="0">
                            <a:latin typeface="Cambria Math" panose="02040503050406030204" pitchFamily="18" charset="0"/>
                          </a:rPr>
                          <m:t>&lt;2</m:t>
                        </m:r>
                      </m:e>
                    </m:d>
                    <m:r>
                      <a:rPr lang="en-GB" sz="1400" b="0" i="1" smtClean="0">
                        <a:latin typeface="Cambria Math" panose="02040503050406030204" pitchFamily="18" charset="0"/>
                      </a:rPr>
                      <m:t>=</m:t>
                    </m:r>
                    <m:r>
                      <a:rPr lang="en-GB" sz="1400" b="0" i="1" smtClean="0">
                        <a:latin typeface="Cambria Math" panose="02040503050406030204" pitchFamily="18" charset="0"/>
                      </a:rPr>
                      <m:t>𝑃</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𝑋</m:t>
                        </m:r>
                        <m:r>
                          <a:rPr lang="en-GB" sz="1400" b="0" i="1" smtClean="0">
                            <a:latin typeface="Cambria Math" panose="02040503050406030204" pitchFamily="18" charset="0"/>
                          </a:rPr>
                          <m:t>=0</m:t>
                        </m:r>
                      </m:e>
                    </m:d>
                    <m:r>
                      <a:rPr lang="en-GB" sz="1400" b="0" i="1" smtClean="0">
                        <a:latin typeface="Cambria Math" panose="02040503050406030204" pitchFamily="18" charset="0"/>
                      </a:rPr>
                      <m:t>+</m:t>
                    </m:r>
                    <m:r>
                      <a:rPr lang="en-GB" sz="1400" b="0" i="1" smtClean="0">
                        <a:latin typeface="Cambria Math" panose="02040503050406030204" pitchFamily="18" charset="0"/>
                      </a:rPr>
                      <m:t>𝑃</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𝑋</m:t>
                        </m:r>
                        <m:r>
                          <a:rPr lang="en-GB" sz="1400" b="0" i="1" smtClean="0">
                            <a:latin typeface="Cambria Math" panose="02040503050406030204" pitchFamily="18" charset="0"/>
                          </a:rPr>
                          <m:t>=1</m:t>
                        </m:r>
                      </m:e>
                    </m:d>
                  </m:oMath>
                </a14:m>
                <a:r>
                  <a:rPr lang="en-GB" sz="1400" b="0" dirty="0"/>
                  <a:t> </a:t>
                </a:r>
                <a:br>
                  <a:rPr lang="en-GB" sz="1400" b="0" dirty="0"/>
                </a:br>
                <a14:m>
                  <m:oMath xmlns:m="http://schemas.openxmlformats.org/officeDocument/2006/math">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𝑝</m:t>
                            </m:r>
                          </m:e>
                        </m:d>
                      </m:e>
                      <m:sup>
                        <m:r>
                          <a:rPr lang="en-GB" sz="1400" b="0" i="1" smtClean="0">
                            <a:latin typeface="Cambria Math" panose="02040503050406030204" pitchFamily="18" charset="0"/>
                          </a:rPr>
                          <m:t>10</m:t>
                        </m:r>
                      </m:sup>
                    </m:sSup>
                    <m:r>
                      <a:rPr lang="en-GB" sz="1400" b="0" i="1" smtClean="0">
                        <a:latin typeface="Cambria Math" panose="02040503050406030204" pitchFamily="18" charset="0"/>
                      </a:rPr>
                      <m:t>+10</m:t>
                    </m:r>
                    <m:r>
                      <a:rPr lang="en-GB" sz="1400" b="0" i="1" smtClean="0">
                        <a:latin typeface="Cambria Math" panose="02040503050406030204" pitchFamily="18" charset="0"/>
                      </a:rPr>
                      <m:t>𝑝</m:t>
                    </m:r>
                    <m:sSup>
                      <m:sSupPr>
                        <m:ctrlPr>
                          <a:rPr lang="en-GB" sz="1400" b="0" i="1" smtClean="0">
                            <a:latin typeface="Cambria Math" panose="02040503050406030204" pitchFamily="18" charset="0"/>
                          </a:rPr>
                        </m:ctrlPr>
                      </m:sSupPr>
                      <m:e>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𝑝</m:t>
                            </m:r>
                          </m:e>
                        </m:d>
                      </m:e>
                      <m:sup>
                        <m:r>
                          <a:rPr lang="en-GB" sz="1400" b="0" i="1" smtClean="0">
                            <a:latin typeface="Cambria Math" panose="02040503050406030204" pitchFamily="18" charset="0"/>
                          </a:rPr>
                          <m:t>9</m:t>
                        </m:r>
                      </m:sup>
                    </m:sSup>
                  </m:oMath>
                </a14:m>
                <a:r>
                  <a:rPr lang="en-GB" sz="1400" b="0" dirty="0"/>
                  <a:t> </a:t>
                </a:r>
              </a:p>
              <a:p>
                <a:r>
                  <a:rPr lang="en-GB" sz="1400" dirty="0"/>
                  <a:t> </a:t>
                </a:r>
              </a:p>
              <a:p>
                <a:r>
                  <a:rPr lang="en-GB" sz="1400" dirty="0"/>
                  <a:t>Size of test </a:t>
                </a:r>
                <a14:m>
                  <m:oMath xmlns:m="http://schemas.openxmlformats.org/officeDocument/2006/math">
                    <m:r>
                      <a:rPr lang="en-GB" sz="1400" b="0" i="1" smtClean="0">
                        <a:latin typeface="Cambria Math" panose="02040503050406030204" pitchFamily="18" charset="0"/>
                      </a:rPr>
                      <m:t>𝐵</m:t>
                    </m:r>
                    <m:r>
                      <a:rPr lang="en-GB" sz="1400" b="0" i="1" smtClean="0">
                        <a:latin typeface="Cambria Math" panose="02040503050406030204" pitchFamily="18" charset="0"/>
                      </a:rPr>
                      <m:t>=</m:t>
                    </m:r>
                    <m:r>
                      <a:rPr lang="en-GB" sz="1400" b="0" i="1" smtClean="0">
                        <a:latin typeface="Cambria Math" panose="02040503050406030204" pitchFamily="18" charset="0"/>
                      </a:rPr>
                      <m:t>𝑃</m:t>
                    </m:r>
                    <m:r>
                      <a:rPr lang="en-GB" sz="1400" b="0" i="1" smtClean="0">
                        <a:latin typeface="Cambria Math" panose="02040503050406030204" pitchFamily="18" charset="0"/>
                      </a:rPr>
                      <m:t>(</m:t>
                    </m:r>
                  </m:oMath>
                </a14:m>
                <a:r>
                  <a:rPr lang="en-GB" sz="1400" dirty="0"/>
                  <a:t>accept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1</m:t>
                        </m:r>
                      </m:sub>
                    </m:sSub>
                  </m:oMath>
                </a14:m>
                <a:r>
                  <a:rPr lang="en-GB" sz="1400" dirty="0"/>
                  <a:t> | </a:t>
                </a:r>
                <a14:m>
                  <m:oMath xmlns:m="http://schemas.openxmlformats.org/officeDocument/2006/math">
                    <m:r>
                      <a:rPr lang="en-GB" sz="1400" b="0" i="1" smtClean="0">
                        <a:latin typeface="Cambria Math" panose="02040503050406030204" pitchFamily="18" charset="0"/>
                      </a:rPr>
                      <m:t>𝑝</m:t>
                    </m:r>
                    <m:r>
                      <a:rPr lang="en-GB" sz="1400" b="0" i="1" smtClean="0">
                        <a:latin typeface="Cambria Math" panose="02040503050406030204" pitchFamily="18" charset="0"/>
                      </a:rPr>
                      <m:t>=0.4)</m:t>
                    </m:r>
                  </m:oMath>
                </a14:m>
                <a:endParaRPr lang="en-GB" sz="1400" dirty="0"/>
              </a:p>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m:t>
                      </m:r>
                      <m:r>
                        <a:rPr lang="en-GB" sz="1400" b="0" i="1" smtClean="0">
                          <a:latin typeface="Cambria Math" panose="02040503050406030204" pitchFamily="18" charset="0"/>
                        </a:rPr>
                        <m:t>𝑃</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𝑋</m:t>
                          </m:r>
                          <m:r>
                            <a:rPr lang="en-GB" sz="1400" b="0" i="1" smtClean="0">
                              <a:latin typeface="Cambria Math" panose="02040503050406030204" pitchFamily="18" charset="0"/>
                            </a:rPr>
                            <m:t>=0</m:t>
                          </m:r>
                        </m:e>
                      </m:d>
                      <m:r>
                        <a:rPr lang="en-GB" sz="1400" b="0" i="1" smtClean="0">
                          <a:latin typeface="Cambria Math" panose="02040503050406030204" pitchFamily="18" charset="0"/>
                        </a:rPr>
                        <m:t>+(1−</m:t>
                      </m:r>
                      <m:r>
                        <a:rPr lang="en-GB" sz="1400" b="0" i="1" smtClean="0">
                          <a:latin typeface="Cambria Math" panose="02040503050406030204" pitchFamily="18" charset="0"/>
                        </a:rPr>
                        <m:t>𝑃</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𝑋</m:t>
                          </m:r>
                          <m:r>
                            <a:rPr lang="en-GB" sz="1400" b="0" i="1" smtClean="0">
                              <a:latin typeface="Cambria Math" panose="02040503050406030204" pitchFamily="18" charset="0"/>
                            </a:rPr>
                            <m:t>=0</m:t>
                          </m:r>
                        </m:e>
                      </m:d>
                      <m:r>
                        <a:rPr lang="en-GB" sz="1400" b="0" i="1" smtClean="0">
                          <a:latin typeface="Cambria Math" panose="02040503050406030204" pitchFamily="18" charset="0"/>
                        </a:rPr>
                        <m:t>)</m:t>
                      </m:r>
                      <m:r>
                        <a:rPr lang="en-GB" sz="1400" b="0" i="1" smtClean="0">
                          <a:latin typeface="Cambria Math" panose="02040503050406030204" pitchFamily="18" charset="0"/>
                        </a:rPr>
                        <m:t>𝑃</m:t>
                      </m:r>
                      <m:r>
                        <a:rPr lang="en-GB" sz="1400" b="0" i="1" smtClean="0">
                          <a:latin typeface="Cambria Math" panose="02040503050406030204" pitchFamily="18" charset="0"/>
                        </a:rPr>
                        <m:t>(</m:t>
                      </m:r>
                      <m:r>
                        <a:rPr lang="en-GB" sz="1400" b="0" i="1" smtClean="0">
                          <a:latin typeface="Cambria Math" panose="02040503050406030204" pitchFamily="18" charset="0"/>
                        </a:rPr>
                        <m:t>𝑋</m:t>
                      </m:r>
                      <m:r>
                        <a:rPr lang="en-GB" sz="1400" b="0" i="1" smtClean="0">
                          <a:latin typeface="Cambria Math" panose="02040503050406030204" pitchFamily="18" charset="0"/>
                        </a:rPr>
                        <m:t>=0)</m:t>
                      </m:r>
                    </m:oMath>
                    <m:oMath xmlns:m="http://schemas.openxmlformats.org/officeDocument/2006/math">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0.6</m:t>
                          </m:r>
                        </m:e>
                        <m:sup>
                          <m:r>
                            <a:rPr lang="en-GB" sz="1400" b="0" i="1" smtClean="0">
                              <a:latin typeface="Cambria Math" panose="02040503050406030204" pitchFamily="18" charset="0"/>
                            </a:rPr>
                            <m:t>5</m:t>
                          </m:r>
                        </m:sup>
                      </m:sSup>
                      <m:r>
                        <a:rPr lang="en-GB" sz="1400" b="0" i="1" smtClean="0">
                          <a:latin typeface="Cambria Math" panose="02040503050406030204" pitchFamily="18" charset="0"/>
                        </a:rPr>
                        <m:t>+</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0.6</m:t>
                              </m:r>
                            </m:e>
                            <m:sup>
                              <m:r>
                                <a:rPr lang="en-GB" sz="1400" b="0" i="1" smtClean="0">
                                  <a:latin typeface="Cambria Math" panose="02040503050406030204" pitchFamily="18" charset="0"/>
                                </a:rPr>
                                <m:t>5</m:t>
                              </m:r>
                            </m:sup>
                          </m:sSup>
                        </m:e>
                      </m:d>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0.6</m:t>
                          </m:r>
                        </m:e>
                        <m:sup>
                          <m:r>
                            <a:rPr lang="en-GB" sz="1400" b="0" i="1" smtClean="0">
                              <a:latin typeface="Cambria Math" panose="02040503050406030204" pitchFamily="18" charset="0"/>
                            </a:rPr>
                            <m:t>5</m:t>
                          </m:r>
                        </m:sup>
                      </m:sSup>
                    </m:oMath>
                    <m:oMath xmlns:m="http://schemas.openxmlformats.org/officeDocument/2006/math">
                      <m:r>
                        <a:rPr lang="en-GB" sz="1400" b="0" i="1" smtClean="0">
                          <a:latin typeface="Cambria Math" panose="02040503050406030204" pitchFamily="18" charset="0"/>
                        </a:rPr>
                        <m:t>=0.1495</m:t>
                      </m:r>
                    </m:oMath>
                  </m:oMathPara>
                </a14:m>
                <a:endParaRPr lang="en-GB" sz="1400" dirty="0"/>
              </a:p>
              <a:p>
                <a:endParaRPr lang="en-GB" sz="1400" dirty="0"/>
              </a:p>
              <a:p>
                <a:endParaRPr lang="en-GB" sz="1600" dirty="0"/>
              </a:p>
              <a:p>
                <a:r>
                  <a:rPr lang="en-GB" sz="1400" dirty="0"/>
                  <a:t>Power of test B = </a:t>
                </a:r>
                <a14:m>
                  <m:oMath xmlns:m="http://schemas.openxmlformats.org/officeDocument/2006/math">
                    <m:r>
                      <a:rPr lang="en-GB" sz="1400" b="0" i="1" smtClean="0">
                        <a:latin typeface="Cambria Math" panose="02040503050406030204" pitchFamily="18" charset="0"/>
                      </a:rPr>
                      <m:t>𝑃</m:t>
                    </m:r>
                    <m:r>
                      <a:rPr lang="en-GB" sz="1400" b="0" i="1" smtClean="0">
                        <a:latin typeface="Cambria Math" panose="02040503050406030204" pitchFamily="18" charset="0"/>
                      </a:rPr>
                      <m:t>(</m:t>
                    </m:r>
                  </m:oMath>
                </a14:m>
                <a:r>
                  <a:rPr lang="en-GB" sz="1400" dirty="0"/>
                  <a:t>0 hard centres in first 5) + P(0 hard centres in second 5 and &gt;0 hard centres in first 5)</a:t>
                </a:r>
              </a:p>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m:t>
                      </m:r>
                      <m:r>
                        <a:rPr lang="en-GB" sz="1400" b="0" i="1" smtClean="0">
                          <a:latin typeface="Cambria Math" panose="02040503050406030204" pitchFamily="18" charset="0"/>
                        </a:rPr>
                        <m:t>𝑃</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𝑋</m:t>
                          </m:r>
                          <m:r>
                            <a:rPr lang="en-GB" sz="1400" b="0" i="1" smtClean="0">
                              <a:latin typeface="Cambria Math" panose="02040503050406030204" pitchFamily="18" charset="0"/>
                            </a:rPr>
                            <m:t>=0</m:t>
                          </m:r>
                        </m:e>
                      </m:d>
                      <m:r>
                        <a:rPr lang="en-GB" sz="1400" b="0" i="1" smtClean="0">
                          <a:latin typeface="Cambria Math" panose="02040503050406030204" pitchFamily="18" charset="0"/>
                        </a:rPr>
                        <m:t>+</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𝑃</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𝑋</m:t>
                              </m:r>
                              <m:r>
                                <a:rPr lang="en-GB" sz="1400" b="0" i="1" smtClean="0">
                                  <a:latin typeface="Cambria Math" panose="02040503050406030204" pitchFamily="18" charset="0"/>
                                </a:rPr>
                                <m:t>=0</m:t>
                              </m:r>
                            </m:e>
                          </m:d>
                        </m:e>
                      </m:d>
                      <m:r>
                        <a:rPr lang="en-GB" sz="1400" b="0" i="1" smtClean="0">
                          <a:latin typeface="Cambria Math" panose="02040503050406030204" pitchFamily="18" charset="0"/>
                        </a:rPr>
                        <m:t>𝑃</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𝑋</m:t>
                          </m:r>
                          <m:r>
                            <a:rPr lang="en-GB" sz="1400" b="0" i="1" smtClean="0">
                              <a:latin typeface="Cambria Math" panose="02040503050406030204" pitchFamily="18" charset="0"/>
                            </a:rPr>
                            <m:t>=0</m:t>
                          </m:r>
                        </m:e>
                      </m:d>
                    </m:oMath>
                    <m:oMath xmlns:m="http://schemas.openxmlformats.org/officeDocument/2006/math">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𝑝</m:t>
                              </m:r>
                            </m:e>
                          </m:d>
                        </m:e>
                        <m:sup>
                          <m:r>
                            <a:rPr lang="en-GB" sz="1400" b="0" i="1" smtClean="0">
                              <a:latin typeface="Cambria Math" panose="02040503050406030204" pitchFamily="18" charset="0"/>
                            </a:rPr>
                            <m:t>5</m:t>
                          </m:r>
                        </m:sup>
                      </m:sSup>
                      <m:r>
                        <a:rPr lang="en-GB" sz="1400" b="0" i="1" smtClean="0">
                          <a:latin typeface="Cambria Math" panose="02040503050406030204" pitchFamily="18" charset="0"/>
                        </a:rPr>
                        <m:t>+</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sSup>
                            <m:sSupPr>
                              <m:ctrlPr>
                                <a:rPr lang="en-GB" sz="1400" b="0" i="1" smtClean="0">
                                  <a:latin typeface="Cambria Math" panose="02040503050406030204" pitchFamily="18" charset="0"/>
                                </a:rPr>
                              </m:ctrlPr>
                            </m:sSupPr>
                            <m:e>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𝑝</m:t>
                                  </m:r>
                                </m:e>
                              </m:d>
                            </m:e>
                            <m:sup>
                              <m:r>
                                <a:rPr lang="en-GB" sz="1400" b="0" i="1" smtClean="0">
                                  <a:latin typeface="Cambria Math" panose="02040503050406030204" pitchFamily="18" charset="0"/>
                                </a:rPr>
                                <m:t>5</m:t>
                              </m:r>
                            </m:sup>
                          </m:sSup>
                        </m:e>
                      </m:d>
                      <m:sSup>
                        <m:sSupPr>
                          <m:ctrlPr>
                            <a:rPr lang="en-GB" sz="1400" b="0" i="1" smtClean="0">
                              <a:latin typeface="Cambria Math" panose="02040503050406030204" pitchFamily="18" charset="0"/>
                            </a:rPr>
                          </m:ctrlPr>
                        </m:sSupPr>
                        <m:e>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𝑝</m:t>
                              </m:r>
                            </m:e>
                          </m:d>
                        </m:e>
                        <m:sup>
                          <m:r>
                            <a:rPr lang="en-GB" sz="1400" b="0" i="1" smtClean="0">
                              <a:latin typeface="Cambria Math" panose="02040503050406030204" pitchFamily="18" charset="0"/>
                            </a:rPr>
                            <m:t>5</m:t>
                          </m:r>
                        </m:sup>
                      </m:sSup>
                    </m:oMath>
                    <m:oMath xmlns:m="http://schemas.openxmlformats.org/officeDocument/2006/math">
                      <m:r>
                        <a:rPr lang="en-GB" sz="1400" b="0" i="1" smtClean="0">
                          <a:latin typeface="Cambria Math" panose="02040503050406030204" pitchFamily="18" charset="0"/>
                        </a:rPr>
                        <m:t>=2</m:t>
                      </m:r>
                      <m:sSup>
                        <m:sSupPr>
                          <m:ctrlPr>
                            <a:rPr lang="en-GB" sz="1400" b="0" i="1" smtClean="0">
                              <a:latin typeface="Cambria Math" panose="02040503050406030204" pitchFamily="18" charset="0"/>
                            </a:rPr>
                          </m:ctrlPr>
                        </m:sSupPr>
                        <m:e>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𝑝</m:t>
                              </m:r>
                            </m:e>
                          </m:d>
                        </m:e>
                        <m:sup>
                          <m:r>
                            <a:rPr lang="en-GB" sz="1400" b="0" i="1" smtClean="0">
                              <a:latin typeface="Cambria Math" panose="02040503050406030204" pitchFamily="18" charset="0"/>
                            </a:rPr>
                            <m:t>5</m:t>
                          </m:r>
                        </m:sup>
                      </m:sSup>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𝑝</m:t>
                              </m:r>
                            </m:e>
                          </m:d>
                        </m:e>
                        <m:sup>
                          <m:r>
                            <a:rPr lang="en-GB" sz="1400" b="0" i="1" smtClean="0">
                              <a:latin typeface="Cambria Math" panose="02040503050406030204" pitchFamily="18" charset="0"/>
                            </a:rPr>
                            <m:t>10</m:t>
                          </m:r>
                        </m:sup>
                      </m:sSup>
                    </m:oMath>
                  </m:oMathPara>
                </a14:m>
                <a:endParaRPr lang="en-GB" sz="1400" dirty="0"/>
              </a:p>
              <a:p>
                <a:endParaRPr lang="en-GB" sz="1400" dirty="0"/>
              </a:p>
              <a:p>
                <a:pPr/>
                <a:r>
                  <a:rPr lang="en-GB" sz="1400" dirty="0"/>
                  <a:t>Using (d),  </a:t>
                </a:r>
                <a14:m>
                  <m:oMath xmlns:m="http://schemas.openxmlformats.org/officeDocument/2006/math">
                    <m:r>
                      <a:rPr lang="en-GB" sz="1400" b="0" i="1" smtClean="0">
                        <a:latin typeface="Cambria Math" panose="02040503050406030204" pitchFamily="18" charset="0"/>
                      </a:rPr>
                      <m:t>𝑝</m:t>
                    </m:r>
                    <m:r>
                      <a:rPr lang="en-GB" sz="1400" b="0" i="1" smtClean="0">
                        <a:latin typeface="Cambria Math" panose="02040503050406030204" pitchFamily="18" charset="0"/>
                      </a:rPr>
                      <m:t>=0.2  →</m:t>
                    </m:r>
                    <m:r>
                      <a:rPr lang="en-GB" sz="1400" b="0" i="1" smtClean="0">
                        <a:latin typeface="Cambria Math" panose="02040503050406030204" pitchFamily="18" charset="0"/>
                      </a:rPr>
                      <m:t>𝑟</m:t>
                    </m:r>
                    <m:r>
                      <a:rPr lang="en-GB" sz="1400" b="0" i="1" smtClean="0">
                        <a:latin typeface="Cambria Math" panose="02040503050406030204" pitchFamily="18" charset="0"/>
                      </a:rPr>
                      <m:t>=0.38</m:t>
                    </m:r>
                  </m:oMath>
                </a14:m>
                <a:br>
                  <a:rPr lang="en-GB" sz="1400" b="0" dirty="0"/>
                </a:b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𝑝</m:t>
                      </m:r>
                      <m:r>
                        <a:rPr lang="en-GB" sz="1400" b="0" i="1" smtClean="0">
                          <a:latin typeface="Cambria Math" panose="02040503050406030204" pitchFamily="18" charset="0"/>
                        </a:rPr>
                        <m:t>=0.3  →  </m:t>
                      </m:r>
                      <m:r>
                        <a:rPr lang="en-GB" sz="1400" b="0" i="1" smtClean="0">
                          <a:latin typeface="Cambria Math" panose="02040503050406030204" pitchFamily="18" charset="0"/>
                        </a:rPr>
                        <m:t>𝑠</m:t>
                      </m:r>
                      <m:r>
                        <a:rPr lang="en-GB" sz="1400" b="0" i="1" smtClean="0">
                          <a:latin typeface="Cambria Math" panose="02040503050406030204" pitchFamily="18" charset="0"/>
                        </a:rPr>
                        <m:t>=0.15</m:t>
                      </m:r>
                    </m:oMath>
                  </m:oMathPara>
                </a14:m>
                <a:endParaRPr lang="en-GB" sz="1400" dirty="0"/>
              </a:p>
              <a:p>
                <a:r>
                  <a:rPr lang="en-GB" sz="1400" dirty="0"/>
                  <a:t>Power for test </a:t>
                </a:r>
                <a14:m>
                  <m:oMath xmlns:m="http://schemas.openxmlformats.org/officeDocument/2006/math">
                    <m:r>
                      <a:rPr lang="en-GB" sz="1400" b="0" i="1" smtClean="0">
                        <a:latin typeface="Cambria Math" panose="02040503050406030204" pitchFamily="18" charset="0"/>
                      </a:rPr>
                      <m:t>𝐵</m:t>
                    </m:r>
                    <m:r>
                      <a:rPr lang="en-GB" sz="1400" b="0" i="0" smtClean="0">
                        <a:latin typeface="Cambria Math" panose="02040503050406030204" pitchFamily="18" charset="0"/>
                      </a:rPr>
                      <m:t>&gt;</m:t>
                    </m:r>
                  </m:oMath>
                </a14:m>
                <a:r>
                  <a:rPr lang="en-GB" sz="1400" dirty="0"/>
                  <a:t> Power for test </a:t>
                </a:r>
                <a14:m>
                  <m:oMath xmlns:m="http://schemas.openxmlformats.org/officeDocument/2006/math">
                    <m:r>
                      <a:rPr lang="en-GB" sz="1400" b="0" i="1" smtClean="0">
                        <a:latin typeface="Cambria Math" panose="02040503050406030204" pitchFamily="18" charset="0"/>
                      </a:rPr>
                      <m:t>𝐴</m:t>
                    </m:r>
                  </m:oMath>
                </a14:m>
                <a:r>
                  <a:rPr lang="en-GB" sz="1400" dirty="0"/>
                  <a:t> for all given values of </a:t>
                </a:r>
                <a14:m>
                  <m:oMath xmlns:m="http://schemas.openxmlformats.org/officeDocument/2006/math">
                    <m:r>
                      <a:rPr lang="en-GB" sz="1400" b="0" i="1" smtClean="0">
                        <a:latin typeface="Cambria Math" panose="02040503050406030204" pitchFamily="18" charset="0"/>
                      </a:rPr>
                      <m:t>𝑝</m:t>
                    </m:r>
                  </m:oMath>
                </a14:m>
                <a:r>
                  <a:rPr lang="en-GB" sz="1400" dirty="0"/>
                  <a:t>, so he should use test </a:t>
                </a:r>
                <a14:m>
                  <m:oMath xmlns:m="http://schemas.openxmlformats.org/officeDocument/2006/math">
                    <m:r>
                      <a:rPr lang="en-GB" sz="1400" b="0" i="1" smtClean="0">
                        <a:latin typeface="Cambria Math" panose="02040503050406030204" pitchFamily="18" charset="0"/>
                      </a:rPr>
                      <m:t>𝐵</m:t>
                    </m:r>
                  </m:oMath>
                </a14:m>
                <a:r>
                  <a:rPr lang="en-GB" sz="1400" dirty="0"/>
                  <a:t>.</a:t>
                </a:r>
              </a:p>
            </p:txBody>
          </p:sp>
        </mc:Choice>
        <mc:Fallback xmlns="">
          <p:sp>
            <p:nvSpPr>
              <p:cNvPr id="9" name="TextBox 8">
                <a:extLst>
                  <a:ext uri="{FF2B5EF4-FFF2-40B4-BE49-F238E27FC236}">
                    <a16:creationId xmlns:a16="http://schemas.microsoft.com/office/drawing/2014/main" id="{15D139FF-7911-4284-B3B0-6B1C55F20472}"/>
                  </a:ext>
                </a:extLst>
              </p:cNvPr>
              <p:cNvSpPr txBox="1">
                <a:spLocks noRot="1" noChangeAspect="1" noMove="1" noResize="1" noEditPoints="1" noAdjustHandles="1" noChangeArrowheads="1" noChangeShapeType="1" noTextEdit="1"/>
              </p:cNvSpPr>
              <p:nvPr/>
            </p:nvSpPr>
            <p:spPr>
              <a:xfrm>
                <a:off x="5484861" y="1825774"/>
                <a:ext cx="3630563" cy="4897687"/>
              </a:xfrm>
              <a:prstGeom prst="rect">
                <a:avLst/>
              </a:prstGeom>
              <a:blipFill>
                <a:blip r:embed="rId4"/>
                <a:stretch>
                  <a:fillRect l="-504" b="-374"/>
                </a:stretch>
              </a:blipFill>
            </p:spPr>
            <p:txBody>
              <a:bodyPr/>
              <a:lstStyle/>
              <a:p>
                <a:r>
                  <a:rPr lang="en-GB">
                    <a:noFill/>
                  </a:rPr>
                  <a:t> </a:t>
                </a:r>
              </a:p>
            </p:txBody>
          </p:sp>
        </mc:Fallback>
      </mc:AlternateContent>
      <p:sp>
        <p:nvSpPr>
          <p:cNvPr id="10" name="TextBox 9">
            <a:extLst>
              <a:ext uri="{FF2B5EF4-FFF2-40B4-BE49-F238E27FC236}">
                <a16:creationId xmlns:a16="http://schemas.microsoft.com/office/drawing/2014/main" id="{1383F708-AA4B-4ADB-BBCC-9A7565D938BC}"/>
              </a:ext>
            </a:extLst>
          </p:cNvPr>
          <p:cNvSpPr txBox="1"/>
          <p:nvPr/>
        </p:nvSpPr>
        <p:spPr>
          <a:xfrm>
            <a:off x="6846540" y="3651498"/>
            <a:ext cx="2088232" cy="46166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b="1" dirty="0"/>
              <a:t>Note</a:t>
            </a:r>
            <a:r>
              <a:rPr lang="en-GB" sz="1200" dirty="0"/>
              <a:t>: Textbook gets wrong value, 0.1495 here is correct.</a:t>
            </a:r>
          </a:p>
        </p:txBody>
      </p:sp>
      <p:sp>
        <p:nvSpPr>
          <p:cNvPr id="12" name="Rectangle 11">
            <a:extLst>
              <a:ext uri="{FF2B5EF4-FFF2-40B4-BE49-F238E27FC236}">
                <a16:creationId xmlns:a16="http://schemas.microsoft.com/office/drawing/2014/main" id="{4F5936AD-BA7C-4DF0-AEAD-B29D1021E8A9}"/>
              </a:ext>
            </a:extLst>
          </p:cNvPr>
          <p:cNvSpPr/>
          <p:nvPr/>
        </p:nvSpPr>
        <p:spPr>
          <a:xfrm>
            <a:off x="5239940" y="1841401"/>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13" name="Rectangle 12">
            <a:extLst>
              <a:ext uri="{FF2B5EF4-FFF2-40B4-BE49-F238E27FC236}">
                <a16:creationId xmlns:a16="http://schemas.microsoft.com/office/drawing/2014/main" id="{8BB7F0AD-E6FB-4699-9FC1-799ACBA9E8DD}"/>
              </a:ext>
            </a:extLst>
          </p:cNvPr>
          <p:cNvSpPr/>
          <p:nvPr/>
        </p:nvSpPr>
        <p:spPr>
          <a:xfrm>
            <a:off x="5249465" y="2282205"/>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14" name="Rectangle 13">
            <a:extLst>
              <a:ext uri="{FF2B5EF4-FFF2-40B4-BE49-F238E27FC236}">
                <a16:creationId xmlns:a16="http://schemas.microsoft.com/office/drawing/2014/main" id="{FCEC1FB3-1C03-4C37-8357-9AB07A448B56}"/>
              </a:ext>
            </a:extLst>
          </p:cNvPr>
          <p:cNvSpPr/>
          <p:nvPr/>
        </p:nvSpPr>
        <p:spPr>
          <a:xfrm>
            <a:off x="5239940" y="2945135"/>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c</a:t>
            </a:r>
          </a:p>
        </p:txBody>
      </p:sp>
      <p:sp>
        <p:nvSpPr>
          <p:cNvPr id="15" name="Rectangle 14">
            <a:extLst>
              <a:ext uri="{FF2B5EF4-FFF2-40B4-BE49-F238E27FC236}">
                <a16:creationId xmlns:a16="http://schemas.microsoft.com/office/drawing/2014/main" id="{937601FD-2677-44C6-B584-83F2D68318BA}"/>
              </a:ext>
            </a:extLst>
          </p:cNvPr>
          <p:cNvSpPr/>
          <p:nvPr/>
        </p:nvSpPr>
        <p:spPr>
          <a:xfrm>
            <a:off x="5231110" y="4232127"/>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d</a:t>
            </a:r>
          </a:p>
        </p:txBody>
      </p:sp>
      <p:sp>
        <p:nvSpPr>
          <p:cNvPr id="16" name="Rectangle 15">
            <a:extLst>
              <a:ext uri="{FF2B5EF4-FFF2-40B4-BE49-F238E27FC236}">
                <a16:creationId xmlns:a16="http://schemas.microsoft.com/office/drawing/2014/main" id="{F37D9E5E-A4A1-43EB-994E-2E72DA6D0658}"/>
              </a:ext>
            </a:extLst>
          </p:cNvPr>
          <p:cNvSpPr/>
          <p:nvPr/>
        </p:nvSpPr>
        <p:spPr>
          <a:xfrm>
            <a:off x="5239940" y="5766202"/>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e</a:t>
            </a:r>
          </a:p>
        </p:txBody>
      </p:sp>
      <p:sp>
        <p:nvSpPr>
          <p:cNvPr id="17" name="Rectangle 16">
            <a:extLst>
              <a:ext uri="{FF2B5EF4-FFF2-40B4-BE49-F238E27FC236}">
                <a16:creationId xmlns:a16="http://schemas.microsoft.com/office/drawing/2014/main" id="{21BEE703-0D9E-4100-B20D-E103E6E64BFB}"/>
              </a:ext>
            </a:extLst>
          </p:cNvPr>
          <p:cNvSpPr/>
          <p:nvPr/>
        </p:nvSpPr>
        <p:spPr>
          <a:xfrm>
            <a:off x="5231110" y="6194219"/>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f</a:t>
            </a:r>
          </a:p>
        </p:txBody>
      </p:sp>
      <p:sp>
        <p:nvSpPr>
          <p:cNvPr id="18" name="Rectangle 17">
            <a:extLst>
              <a:ext uri="{FF2B5EF4-FFF2-40B4-BE49-F238E27FC236}">
                <a16:creationId xmlns:a16="http://schemas.microsoft.com/office/drawing/2014/main" id="{E853DD04-8AF2-4C13-AF1C-2155B7BEE24E}"/>
              </a:ext>
            </a:extLst>
          </p:cNvPr>
          <p:cNvSpPr/>
          <p:nvPr/>
        </p:nvSpPr>
        <p:spPr>
          <a:xfrm>
            <a:off x="5479553" y="1841401"/>
            <a:ext cx="3526088" cy="29145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9" name="Rectangle 18">
            <a:extLst>
              <a:ext uri="{FF2B5EF4-FFF2-40B4-BE49-F238E27FC236}">
                <a16:creationId xmlns:a16="http://schemas.microsoft.com/office/drawing/2014/main" id="{F730E90A-CBD1-4EC6-93C1-E9FD316FA23A}"/>
              </a:ext>
            </a:extLst>
          </p:cNvPr>
          <p:cNvSpPr/>
          <p:nvPr/>
        </p:nvSpPr>
        <p:spPr>
          <a:xfrm>
            <a:off x="5479553" y="2282205"/>
            <a:ext cx="3526088" cy="49909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0" name="Rectangle 19">
            <a:extLst>
              <a:ext uri="{FF2B5EF4-FFF2-40B4-BE49-F238E27FC236}">
                <a16:creationId xmlns:a16="http://schemas.microsoft.com/office/drawing/2014/main" id="{76669205-EE8E-4AD1-8E58-B184F3D9CBEB}"/>
              </a:ext>
            </a:extLst>
          </p:cNvPr>
          <p:cNvSpPr/>
          <p:nvPr/>
        </p:nvSpPr>
        <p:spPr>
          <a:xfrm>
            <a:off x="5469258" y="2938909"/>
            <a:ext cx="3526088" cy="119494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1" name="Rectangle 20">
            <a:extLst>
              <a:ext uri="{FF2B5EF4-FFF2-40B4-BE49-F238E27FC236}">
                <a16:creationId xmlns:a16="http://schemas.microsoft.com/office/drawing/2014/main" id="{9A126F0D-85C1-4411-9EF3-B5671D6E6051}"/>
              </a:ext>
            </a:extLst>
          </p:cNvPr>
          <p:cNvSpPr/>
          <p:nvPr/>
        </p:nvSpPr>
        <p:spPr>
          <a:xfrm>
            <a:off x="5469258" y="4233822"/>
            <a:ext cx="3526088" cy="134782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2" name="Rectangle 21">
            <a:extLst>
              <a:ext uri="{FF2B5EF4-FFF2-40B4-BE49-F238E27FC236}">
                <a16:creationId xmlns:a16="http://schemas.microsoft.com/office/drawing/2014/main" id="{42CDC88F-7117-4D80-BF48-1AB7123A99FF}"/>
              </a:ext>
            </a:extLst>
          </p:cNvPr>
          <p:cNvSpPr/>
          <p:nvPr/>
        </p:nvSpPr>
        <p:spPr>
          <a:xfrm>
            <a:off x="5469258" y="5766202"/>
            <a:ext cx="3526088" cy="40599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3" name="Rectangle 22">
            <a:extLst>
              <a:ext uri="{FF2B5EF4-FFF2-40B4-BE49-F238E27FC236}">
                <a16:creationId xmlns:a16="http://schemas.microsoft.com/office/drawing/2014/main" id="{3D5E68AD-B6FA-4E27-BE81-1C57E8B00617}"/>
              </a:ext>
            </a:extLst>
          </p:cNvPr>
          <p:cNvSpPr/>
          <p:nvPr/>
        </p:nvSpPr>
        <p:spPr>
          <a:xfrm>
            <a:off x="5469258" y="6185041"/>
            <a:ext cx="3526088" cy="49198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28605509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8"/>
                                        </p:tgtEl>
                                      </p:cBhvr>
                                    </p:animEffect>
                                    <p:set>
                                      <p:cBhvr>
                                        <p:cTn id="7"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9"/>
                                        </p:tgtEl>
                                      </p:cBhvr>
                                    </p:animEffect>
                                    <p:set>
                                      <p:cBhvr>
                                        <p:cTn id="13"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4" restart="whenNotActive" fill="hold" evtFilter="cancelBubble" nodeType="interactiveSeq">
                <p:stCondLst>
                  <p:cond evt="onClick" delay="0">
                    <p:tgtEl>
                      <p:spTgt spid="2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0"/>
                                        </p:tgtEl>
                                      </p:cBhvr>
                                    </p:animEffect>
                                    <p:set>
                                      <p:cBhvr>
                                        <p:cTn id="19"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0" restart="whenNotActive" fill="hold" evtFilter="cancelBubble" nodeType="interactiveSeq">
                <p:stCondLst>
                  <p:cond evt="onClick" delay="0">
                    <p:tgtEl>
                      <p:spTgt spid="21"/>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21"/>
                                        </p:tgtEl>
                                      </p:cBhvr>
                                    </p:animEffect>
                                    <p:set>
                                      <p:cBhvr>
                                        <p:cTn id="25"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6" restart="whenNotActive" fill="hold" evtFilter="cancelBubble" nodeType="interactiveSeq">
                <p:stCondLst>
                  <p:cond evt="onClick" delay="0">
                    <p:tgtEl>
                      <p:spTgt spid="22"/>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22"/>
                                        </p:tgtEl>
                                      </p:cBhvr>
                                    </p:animEffect>
                                    <p:set>
                                      <p:cBhvr>
                                        <p:cTn id="31"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32" restart="whenNotActive" fill="hold" evtFilter="cancelBubble" nodeType="interactiveSeq">
                <p:stCondLst>
                  <p:cond evt="onClick" delay="0">
                    <p:tgtEl>
                      <p:spTgt spid="23"/>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23"/>
                                        </p:tgtEl>
                                      </p:cBhvr>
                                    </p:animEffect>
                                    <p:set>
                                      <p:cBhvr>
                                        <p:cTn id="37"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18" grpId="0" animBg="1"/>
      <p:bldP spid="19" grpId="0" animBg="1"/>
      <p:bldP spid="20" grpId="0" animBg="1"/>
      <p:bldP spid="21" grpId="0" animBg="1"/>
      <p:bldP spid="22" grpId="0" animBg="1"/>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714CB21-18A3-41C1-8C98-8DE389B33C51}"/>
              </a:ext>
            </a:extLst>
          </p:cNvPr>
          <p:cNvSpPr/>
          <p:nvPr/>
        </p:nvSpPr>
        <p:spPr>
          <a:xfrm>
            <a:off x="12919" y="0"/>
            <a:ext cx="9142856" cy="6858000"/>
          </a:xfrm>
          <a:prstGeom prst="rect">
            <a:avLst/>
          </a:prstGeom>
          <a:pattFill prst="wdDnDiag">
            <a:fgClr>
              <a:schemeClr val="bg2"/>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0" name="Rectangle 9">
            <a:extLst>
              <a:ext uri="{FF2B5EF4-FFF2-40B4-BE49-F238E27FC236}">
                <a16:creationId xmlns:a16="http://schemas.microsoft.com/office/drawing/2014/main" id="{058741C1-22D1-4D32-BD74-1D551192F37D}"/>
              </a:ext>
            </a:extLst>
          </p:cNvPr>
          <p:cNvSpPr/>
          <p:nvPr/>
        </p:nvSpPr>
        <p:spPr>
          <a:xfrm>
            <a:off x="0" y="0"/>
            <a:ext cx="9155775" cy="1422050"/>
          </a:xfrm>
          <a:prstGeom prst="rect">
            <a:avLst/>
          </a:prstGeom>
          <a:solidFill>
            <a:schemeClr val="tx1">
              <a:alpha val="76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323148" y="217786"/>
            <a:ext cx="3816424" cy="954107"/>
          </a:xfrm>
          <a:prstGeom prst="rect">
            <a:avLst/>
          </a:prstGeom>
          <a:noFill/>
          <a:ln>
            <a:noFill/>
          </a:ln>
        </p:spPr>
        <p:txBody>
          <a:bodyPr wrap="square" rtlCol="0">
            <a:spAutoFit/>
          </a:bodyPr>
          <a:lstStyle/>
          <a:p>
            <a:r>
              <a:rPr lang="en-GB" sz="2400" b="1" dirty="0">
                <a:solidFill>
                  <a:schemeClr val="bg1"/>
                </a:solidFill>
              </a:rPr>
              <a:t>www.drfrostmaths.com</a:t>
            </a:r>
          </a:p>
          <a:p>
            <a:r>
              <a:rPr lang="en-GB" sz="1600" dirty="0">
                <a:solidFill>
                  <a:schemeClr val="bg1"/>
                </a:solidFill>
              </a:rPr>
              <a:t>Everything is </a:t>
            </a:r>
            <a:r>
              <a:rPr lang="en-GB" sz="1600" b="1" dirty="0">
                <a:solidFill>
                  <a:schemeClr val="bg1"/>
                </a:solidFill>
              </a:rPr>
              <a:t>completely free</a:t>
            </a:r>
            <a:r>
              <a:rPr lang="en-GB" sz="1600" dirty="0">
                <a:solidFill>
                  <a:schemeClr val="bg1"/>
                </a:solidFill>
              </a:rPr>
              <a:t>.</a:t>
            </a:r>
          </a:p>
          <a:p>
            <a:r>
              <a:rPr lang="en-GB" sz="1600" dirty="0">
                <a:solidFill>
                  <a:schemeClr val="bg1"/>
                </a:solidFill>
              </a:rPr>
              <a:t>Why not register?</a:t>
            </a:r>
          </a:p>
        </p:txBody>
      </p:sp>
      <p:pic>
        <p:nvPicPr>
          <p:cNvPr id="2" name="Picture 1">
            <a:extLst>
              <a:ext uri="{FF2B5EF4-FFF2-40B4-BE49-F238E27FC236}">
                <a16:creationId xmlns:a16="http://schemas.microsoft.com/office/drawing/2014/main" id="{0B6719D9-C52A-40F5-8E8A-C5418B569F61}"/>
              </a:ext>
            </a:extLst>
          </p:cNvPr>
          <p:cNvPicPr>
            <a:picLocks noChangeAspect="1"/>
          </p:cNvPicPr>
          <p:nvPr/>
        </p:nvPicPr>
        <p:blipFill>
          <a:blip r:embed="rId2"/>
          <a:stretch>
            <a:fillRect/>
          </a:stretch>
        </p:blipFill>
        <p:spPr>
          <a:xfrm>
            <a:off x="552499" y="1806461"/>
            <a:ext cx="5829955" cy="3383987"/>
          </a:xfrm>
          <a:prstGeom prst="rect">
            <a:avLst/>
          </a:prstGeom>
        </p:spPr>
      </p:pic>
      <p:pic>
        <p:nvPicPr>
          <p:cNvPr id="5" name="Picture 4">
            <a:extLst>
              <a:ext uri="{FF2B5EF4-FFF2-40B4-BE49-F238E27FC236}">
                <a16:creationId xmlns:a16="http://schemas.microsoft.com/office/drawing/2014/main" id="{24318D00-FABF-4754-8685-0247F6106EC4}"/>
              </a:ext>
            </a:extLst>
          </p:cNvPr>
          <p:cNvPicPr>
            <a:picLocks noChangeAspect="1"/>
          </p:cNvPicPr>
          <p:nvPr/>
        </p:nvPicPr>
        <p:blipFill>
          <a:blip r:embed="rId3"/>
          <a:stretch>
            <a:fillRect/>
          </a:stretch>
        </p:blipFill>
        <p:spPr>
          <a:xfrm>
            <a:off x="6124575" y="2827488"/>
            <a:ext cx="2458051" cy="1528359"/>
          </a:xfrm>
          <a:prstGeom prst="rect">
            <a:avLst/>
          </a:prstGeom>
        </p:spPr>
      </p:pic>
      <p:pic>
        <p:nvPicPr>
          <p:cNvPr id="6" name="Picture 5">
            <a:extLst>
              <a:ext uri="{FF2B5EF4-FFF2-40B4-BE49-F238E27FC236}">
                <a16:creationId xmlns:a16="http://schemas.microsoft.com/office/drawing/2014/main" id="{A3F790D7-2484-4BF2-B8CB-B653B6FDC8E6}"/>
              </a:ext>
            </a:extLst>
          </p:cNvPr>
          <p:cNvPicPr>
            <a:picLocks noChangeAspect="1"/>
          </p:cNvPicPr>
          <p:nvPr/>
        </p:nvPicPr>
        <p:blipFill>
          <a:blip r:embed="rId4"/>
          <a:stretch>
            <a:fillRect/>
          </a:stretch>
        </p:blipFill>
        <p:spPr>
          <a:xfrm>
            <a:off x="1602129" y="4873621"/>
            <a:ext cx="2946634" cy="1817923"/>
          </a:xfrm>
          <a:prstGeom prst="rect">
            <a:avLst/>
          </a:prstGeom>
        </p:spPr>
      </p:pic>
      <p:sp>
        <p:nvSpPr>
          <p:cNvPr id="4" name="TextBox 3">
            <a:extLst>
              <a:ext uri="{FF2B5EF4-FFF2-40B4-BE49-F238E27FC236}">
                <a16:creationId xmlns:a16="http://schemas.microsoft.com/office/drawing/2014/main" id="{427AEBDF-0ABA-43C2-BCF9-1A0DD8627790}"/>
              </a:ext>
            </a:extLst>
          </p:cNvPr>
          <p:cNvSpPr txBox="1"/>
          <p:nvPr/>
        </p:nvSpPr>
        <p:spPr>
          <a:xfrm>
            <a:off x="743444" y="6239336"/>
            <a:ext cx="1769021" cy="400110"/>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Teaching videos with topic tests to check understanding.</a:t>
            </a:r>
          </a:p>
        </p:txBody>
      </p:sp>
      <p:sp>
        <p:nvSpPr>
          <p:cNvPr id="9" name="TextBox 8"/>
          <p:cNvSpPr txBox="1"/>
          <p:nvPr/>
        </p:nvSpPr>
        <p:spPr>
          <a:xfrm>
            <a:off x="4191000" y="288231"/>
            <a:ext cx="4686300" cy="830997"/>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dirty="0"/>
              <a:t>Register now to interactively practise questions on this topic, including past paper questions and extension questions (including MAT + UKMT).</a:t>
            </a:r>
          </a:p>
          <a:p>
            <a:r>
              <a:rPr lang="en-GB" sz="1200" dirty="0"/>
              <a:t>Teachers: you can create student accounts (or students can register themselves), to set work, monitor progress and even create worksheets.</a:t>
            </a:r>
          </a:p>
        </p:txBody>
      </p:sp>
      <p:sp>
        <p:nvSpPr>
          <p:cNvPr id="16" name="TextBox 15">
            <a:extLst>
              <a:ext uri="{FF2B5EF4-FFF2-40B4-BE49-F238E27FC236}">
                <a16:creationId xmlns:a16="http://schemas.microsoft.com/office/drawing/2014/main" id="{56D5D0BA-13D4-476F-BDD0-C9E26216F30E}"/>
              </a:ext>
            </a:extLst>
          </p:cNvPr>
          <p:cNvSpPr txBox="1"/>
          <p:nvPr/>
        </p:nvSpPr>
        <p:spPr>
          <a:xfrm>
            <a:off x="7639050" y="3953334"/>
            <a:ext cx="1419225" cy="553998"/>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Dashboard with points, trophies, notifications and student progress.</a:t>
            </a:r>
          </a:p>
        </p:txBody>
      </p:sp>
      <p:pic>
        <p:nvPicPr>
          <p:cNvPr id="1028" name="Picture 4" descr="Image result for ocr">
            <a:extLst>
              <a:ext uri="{FF2B5EF4-FFF2-40B4-BE49-F238E27FC236}">
                <a16:creationId xmlns:a16="http://schemas.microsoft.com/office/drawing/2014/main" id="{FAB8D00B-6123-425F-9992-C49EDB51218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137247" y="1970180"/>
            <a:ext cx="682729" cy="27772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541D39E7-8923-484F-914A-F735BCCFF80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524" b="94048" l="6356" r="97458">
                        <a14:foregroundMark x1="17373" y1="50000" x2="19068" y2="59524"/>
                        <a14:foregroundMark x1="8051" y1="61905" x2="6356" y2="76190"/>
                        <a14:foregroundMark x1="86441" y1="55952" x2="91102" y2="55952"/>
                        <a14:foregroundMark x1="94068" y1="53571" x2="96186" y2="41667"/>
                        <a14:foregroundMark x1="97034" y1="41667" x2="97458" y2="20238"/>
                        <a14:foregroundMark x1="96186" y1="9524" x2="79237" y2="36905"/>
                        <a14:foregroundMark x1="69915" y1="83333" x2="62712" y2="35714"/>
                        <a14:foregroundMark x1="44492" y1="88095" x2="45763" y2="94048"/>
                      </a14:backgroundRemoval>
                    </a14:imgEffect>
                    <a14:imgEffect>
                      <a14:saturation sat="0"/>
                    </a14:imgEffect>
                  </a14:imgLayer>
                </a14:imgProps>
              </a:ext>
            </a:extLst>
          </a:blip>
          <a:stretch>
            <a:fillRect/>
          </a:stretch>
        </p:blipFill>
        <p:spPr>
          <a:xfrm>
            <a:off x="6860710" y="2309414"/>
            <a:ext cx="808401" cy="287736"/>
          </a:xfrm>
          <a:prstGeom prst="rect">
            <a:avLst/>
          </a:prstGeom>
        </p:spPr>
      </p:pic>
      <p:pic>
        <p:nvPicPr>
          <p:cNvPr id="19" name="Picture 18">
            <a:extLst>
              <a:ext uri="{FF2B5EF4-FFF2-40B4-BE49-F238E27FC236}">
                <a16:creationId xmlns:a16="http://schemas.microsoft.com/office/drawing/2014/main" id="{C1F8849A-C314-440F-BFBC-F885AF1FCB60}"/>
              </a:ext>
            </a:extLst>
          </p:cNvPr>
          <p:cNvPicPr>
            <a:picLocks noChangeAspect="1"/>
          </p:cNvPicPr>
          <p:nvPr/>
        </p:nvPicPr>
        <p:blipFill>
          <a:blip r:embed="rId9">
            <a:extLst>
              <a:ext uri="{BEBA8EAE-BF5A-486C-A8C5-ECC9F3942E4B}">
                <a14:imgProps xmlns:a14="http://schemas.microsoft.com/office/drawing/2010/main">
                  <a14:imgLayer r:embed="rId10">
                    <a14:imgEffect>
                      <a14:saturation sat="0"/>
                    </a14:imgEffect>
                  </a14:imgLayer>
                </a14:imgProps>
              </a:ext>
            </a:extLst>
          </a:blip>
          <a:stretch>
            <a:fillRect/>
          </a:stretch>
        </p:blipFill>
        <p:spPr>
          <a:xfrm>
            <a:off x="8108726" y="2328005"/>
            <a:ext cx="471556" cy="432260"/>
          </a:xfrm>
          <a:prstGeom prst="rect">
            <a:avLst/>
          </a:prstGeom>
        </p:spPr>
      </p:pic>
      <p:pic>
        <p:nvPicPr>
          <p:cNvPr id="20" name="Picture 19">
            <a:extLst>
              <a:ext uri="{FF2B5EF4-FFF2-40B4-BE49-F238E27FC236}">
                <a16:creationId xmlns:a16="http://schemas.microsoft.com/office/drawing/2014/main" id="{5D3902F9-D3E5-4D6E-AC01-218BC9FD7465}"/>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7463" b="88060" l="2649" r="96358">
                        <a14:foregroundMark x1="11921" y1="50746" x2="8940" y2="34328"/>
                        <a14:foregroundMark x1="5298" y1="56716" x2="3642" y2="56716"/>
                        <a14:foregroundMark x1="23841" y1="68657" x2="23179" y2="41791"/>
                        <a14:foregroundMark x1="27483" y1="58209" x2="34437" y2="58209"/>
                        <a14:foregroundMark x1="40728" y1="73134" x2="44371" y2="49254"/>
                        <a14:foregroundMark x1="54967" y1="37313" x2="54967" y2="37313"/>
                        <a14:foregroundMark x1="61258" y1="59701" x2="61258" y2="59701"/>
                        <a14:foregroundMark x1="73510" y1="59701" x2="73510" y2="59701"/>
                        <a14:foregroundMark x1="83444" y1="80597" x2="83444" y2="80597"/>
                        <a14:foregroundMark x1="89735" y1="80597" x2="89735" y2="80597"/>
                        <a14:foregroundMark x1="94371" y1="82090" x2="94371" y2="82090"/>
                        <a14:foregroundMark x1="96358" y1="59701" x2="96358" y2="59701"/>
                        <a14:foregroundMark x1="95695" y1="26866" x2="95695" y2="26866"/>
                        <a14:foregroundMark x1="87417" y1="23881" x2="87417" y2="23881"/>
                        <a14:foregroundMark x1="88742" y1="58209" x2="88742" y2="58209"/>
                        <a14:foregroundMark x1="82781" y1="55224" x2="82781" y2="55224"/>
                        <a14:foregroundMark x1="82119" y1="20896" x2="82119" y2="20896"/>
                      </a14:backgroundRemoval>
                    </a14:imgEffect>
                  </a14:imgLayer>
                </a14:imgProps>
              </a:ext>
            </a:extLst>
          </a:blip>
          <a:stretch>
            <a:fillRect/>
          </a:stretch>
        </p:blipFill>
        <p:spPr>
          <a:xfrm>
            <a:off x="6838323" y="1974048"/>
            <a:ext cx="1061077" cy="235405"/>
          </a:xfrm>
          <a:prstGeom prst="rect">
            <a:avLst/>
          </a:prstGeom>
        </p:spPr>
      </p:pic>
      <p:sp>
        <p:nvSpPr>
          <p:cNvPr id="21" name="TextBox 20">
            <a:extLst>
              <a:ext uri="{FF2B5EF4-FFF2-40B4-BE49-F238E27FC236}">
                <a16:creationId xmlns:a16="http://schemas.microsoft.com/office/drawing/2014/main" id="{5EF2AC65-A3C9-4F2E-AA66-BAB10D3B590C}"/>
              </a:ext>
            </a:extLst>
          </p:cNvPr>
          <p:cNvSpPr txBox="1"/>
          <p:nvPr/>
        </p:nvSpPr>
        <p:spPr>
          <a:xfrm>
            <a:off x="6790698" y="1653183"/>
            <a:ext cx="1478093" cy="261610"/>
          </a:xfrm>
          <a:prstGeom prst="rect">
            <a:avLst/>
          </a:prstGeom>
          <a:noFill/>
        </p:spPr>
        <p:txBody>
          <a:bodyPr wrap="square" rtlCol="0">
            <a:spAutoFit/>
          </a:bodyPr>
          <a:lstStyle/>
          <a:p>
            <a:r>
              <a:rPr lang="en-GB" sz="1050" dirty="0"/>
              <a:t>With questions by:</a:t>
            </a:r>
          </a:p>
        </p:txBody>
      </p:sp>
      <p:cxnSp>
        <p:nvCxnSpPr>
          <p:cNvPr id="22" name="Straight Connector 21">
            <a:extLst>
              <a:ext uri="{FF2B5EF4-FFF2-40B4-BE49-F238E27FC236}">
                <a16:creationId xmlns:a16="http://schemas.microsoft.com/office/drawing/2014/main" id="{0436529C-3AB4-47D0-84AE-8CCA7A93F56D}"/>
              </a:ext>
            </a:extLst>
          </p:cNvPr>
          <p:cNvCxnSpPr>
            <a:cxnSpLocks/>
          </p:cNvCxnSpPr>
          <p:nvPr/>
        </p:nvCxnSpPr>
        <p:spPr>
          <a:xfrm flipV="1">
            <a:off x="0" y="1416050"/>
            <a:ext cx="9156700" cy="3176"/>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0DC24947-2898-4E6F-A105-6294769340C4}"/>
              </a:ext>
            </a:extLst>
          </p:cNvPr>
          <p:cNvPicPr>
            <a:picLocks noChangeAspect="1"/>
          </p:cNvPicPr>
          <p:nvPr/>
        </p:nvPicPr>
        <p:blipFill>
          <a:blip r:embed="rId13"/>
          <a:stretch>
            <a:fillRect/>
          </a:stretch>
        </p:blipFill>
        <p:spPr>
          <a:xfrm>
            <a:off x="5635827" y="4851044"/>
            <a:ext cx="2572414" cy="1316119"/>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5FC0DF13-8218-4DFF-AC94-2ABA505101F5}"/>
              </a:ext>
            </a:extLst>
          </p:cNvPr>
          <p:cNvSpPr txBox="1"/>
          <p:nvPr/>
        </p:nvSpPr>
        <p:spPr>
          <a:xfrm>
            <a:off x="7014889" y="5861226"/>
            <a:ext cx="1769021" cy="400110"/>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Questions organised by topic, difficulty and past paper.</a:t>
            </a:r>
          </a:p>
        </p:txBody>
      </p:sp>
    </p:spTree>
    <p:extLst>
      <p:ext uri="{BB962C8B-B14F-4D97-AF65-F5344CB8AC3E}">
        <p14:creationId xmlns:p14="http://schemas.microsoft.com/office/powerpoint/2010/main" val="4905000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52A2BDE-05BD-4FE1-B4E0-8E05E94C5E98}"/>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92D1E780-3F08-424E-B717-807C735BD46C}"/>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Final Geometric Example</a:t>
              </a:r>
              <a:endParaRPr lang="en-GB" sz="3200" dirty="0"/>
            </a:p>
          </p:txBody>
        </p:sp>
        <p:cxnSp>
          <p:nvCxnSpPr>
            <p:cNvPr id="4" name="Straight Connector 3">
              <a:extLst>
                <a:ext uri="{FF2B5EF4-FFF2-40B4-BE49-F238E27FC236}">
                  <a16:creationId xmlns:a16="http://schemas.microsoft.com/office/drawing/2014/main" id="{2515396D-FF97-4362-9FE0-CD5321361E59}"/>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76F9207-C03E-4DBE-B255-8BC8A3E39237}"/>
                  </a:ext>
                </a:extLst>
              </p:cNvPr>
              <p:cNvSpPr txBox="1"/>
              <p:nvPr/>
            </p:nvSpPr>
            <p:spPr>
              <a:xfrm>
                <a:off x="5902076" y="2374751"/>
                <a:ext cx="2558355" cy="83099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600" b="1" dirty="0"/>
                  <a:t>Recap</a:t>
                </a:r>
                <a:r>
                  <a:rPr lang="en-GB" sz="1600" dirty="0"/>
                  <a:t>: </a:t>
                </a:r>
              </a:p>
              <a:p>
                <a:pPr/>
                <a:r>
                  <a:rPr lang="en-GB" sz="1600" dirty="0"/>
                  <a:t>If </a:t>
                </a:r>
                <a14:m>
                  <m:oMath xmlns:m="http://schemas.openxmlformats.org/officeDocument/2006/math">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𝐺𝑒𝑜</m:t>
                    </m:r>
                    <m:r>
                      <a:rPr lang="en-GB" sz="1600" b="0" i="1" smtClean="0">
                        <a:latin typeface="Cambria Math" panose="02040503050406030204" pitchFamily="18" charset="0"/>
                      </a:rPr>
                      <m:t>(</m:t>
                    </m:r>
                    <m:r>
                      <a:rPr lang="en-GB" sz="1600" b="0" i="1" smtClean="0">
                        <a:latin typeface="Cambria Math" panose="02040503050406030204" pitchFamily="18" charset="0"/>
                      </a:rPr>
                      <m:t>𝑝</m:t>
                    </m:r>
                    <m:r>
                      <a:rPr lang="en-GB" sz="1600" b="0" i="1" smtClean="0">
                        <a:latin typeface="Cambria Math" panose="02040503050406030204" pitchFamily="18" charset="0"/>
                      </a:rPr>
                      <m:t>)</m:t>
                    </m:r>
                  </m:oMath>
                </a14:m>
                <a:r>
                  <a:rPr lang="en-GB" sz="1600" dirty="0"/>
                  <a:t>, </a:t>
                </a:r>
                <a:br>
                  <a:rPr lang="en-GB" sz="1600" dirty="0"/>
                </a:br>
                <a14:m>
                  <m:oMathPara xmlns:m="http://schemas.openxmlformats.org/officeDocument/2006/math">
                    <m:oMathParaPr>
                      <m:jc m:val="centerGroup"/>
                    </m:oMathParaPr>
                    <m:oMath xmlns:m="http://schemas.openxmlformats.org/officeDocument/2006/math">
                      <m:r>
                        <a:rPr lang="en-GB" sz="1600" b="0" i="1" dirty="0" smtClean="0">
                          <a:latin typeface="Cambria Math" panose="02040503050406030204" pitchFamily="18" charset="0"/>
                        </a:rPr>
                        <m:t>𝑃</m:t>
                      </m:r>
                      <m:d>
                        <m:dPr>
                          <m:ctrlPr>
                            <a:rPr lang="en-GB" sz="1600" b="0" i="1" dirty="0" smtClean="0">
                              <a:latin typeface="Cambria Math" panose="02040503050406030204" pitchFamily="18" charset="0"/>
                            </a:rPr>
                          </m:ctrlPr>
                        </m:dPr>
                        <m:e>
                          <m:r>
                            <a:rPr lang="en-GB" sz="1600" b="0" i="1" dirty="0" smtClean="0">
                              <a:latin typeface="Cambria Math" panose="02040503050406030204" pitchFamily="18" charset="0"/>
                            </a:rPr>
                            <m:t>𝑋</m:t>
                          </m:r>
                          <m:r>
                            <a:rPr lang="en-GB" sz="1600" b="0" i="1" dirty="0" smtClean="0">
                              <a:latin typeface="Cambria Math" panose="02040503050406030204" pitchFamily="18" charset="0"/>
                            </a:rPr>
                            <m:t>&gt;</m:t>
                          </m:r>
                          <m:r>
                            <a:rPr lang="en-GB" sz="1600" b="0" i="1" dirty="0" smtClean="0">
                              <a:latin typeface="Cambria Math" panose="02040503050406030204" pitchFamily="18" charset="0"/>
                            </a:rPr>
                            <m:t>𝑥</m:t>
                          </m:r>
                        </m:e>
                      </m:d>
                      <m:r>
                        <a:rPr lang="en-GB" sz="1600" b="0" i="1" dirty="0" smtClean="0">
                          <a:latin typeface="Cambria Math" panose="02040503050406030204" pitchFamily="18" charset="0"/>
                        </a:rPr>
                        <m:t>=</m:t>
                      </m:r>
                      <m:sSup>
                        <m:sSupPr>
                          <m:ctrlPr>
                            <a:rPr lang="en-GB" sz="1600" b="0" i="1" dirty="0" smtClean="0">
                              <a:latin typeface="Cambria Math" panose="02040503050406030204" pitchFamily="18" charset="0"/>
                            </a:rPr>
                          </m:ctrlPr>
                        </m:sSupPr>
                        <m:e>
                          <m:d>
                            <m:dPr>
                              <m:ctrlPr>
                                <a:rPr lang="en-GB" sz="1600" b="0" i="1" dirty="0" smtClean="0">
                                  <a:latin typeface="Cambria Math" panose="02040503050406030204" pitchFamily="18" charset="0"/>
                                </a:rPr>
                              </m:ctrlPr>
                            </m:dPr>
                            <m:e>
                              <m:r>
                                <a:rPr lang="en-GB" sz="1600" b="0" i="1" dirty="0" smtClean="0">
                                  <a:latin typeface="Cambria Math" panose="02040503050406030204" pitchFamily="18" charset="0"/>
                                </a:rPr>
                                <m:t>1−</m:t>
                              </m:r>
                              <m:r>
                                <a:rPr lang="en-GB" sz="1600" b="0" i="1" dirty="0" smtClean="0">
                                  <a:latin typeface="Cambria Math" panose="02040503050406030204" pitchFamily="18" charset="0"/>
                                </a:rPr>
                                <m:t>𝑝</m:t>
                              </m:r>
                            </m:e>
                          </m:d>
                        </m:e>
                        <m:sup>
                          <m:r>
                            <a:rPr lang="en-GB" sz="1600" b="0" i="1" dirty="0" smtClean="0">
                              <a:latin typeface="Cambria Math" panose="02040503050406030204" pitchFamily="18" charset="0"/>
                            </a:rPr>
                            <m:t>𝑥</m:t>
                          </m:r>
                        </m:sup>
                      </m:sSup>
                    </m:oMath>
                  </m:oMathPara>
                </a14:m>
                <a:endParaRPr lang="en-GB" sz="1200" dirty="0"/>
              </a:p>
            </p:txBody>
          </p:sp>
        </mc:Choice>
        <mc:Fallback xmlns="">
          <p:sp>
            <p:nvSpPr>
              <p:cNvPr id="7" name="TextBox 6">
                <a:extLst>
                  <a:ext uri="{FF2B5EF4-FFF2-40B4-BE49-F238E27FC236}">
                    <a16:creationId xmlns:a16="http://schemas.microsoft.com/office/drawing/2014/main" id="{376F9207-C03E-4DBE-B255-8BC8A3E39237}"/>
                  </a:ext>
                </a:extLst>
              </p:cNvPr>
              <p:cNvSpPr txBox="1">
                <a:spLocks noRot="1" noChangeAspect="1" noMove="1" noResize="1" noEditPoints="1" noAdjustHandles="1" noChangeArrowheads="1" noChangeShapeType="1" noTextEdit="1"/>
              </p:cNvSpPr>
              <p:nvPr/>
            </p:nvSpPr>
            <p:spPr>
              <a:xfrm>
                <a:off x="5902076" y="2374751"/>
                <a:ext cx="2558355" cy="830997"/>
              </a:xfrm>
              <a:prstGeom prst="rect">
                <a:avLst/>
              </a:prstGeom>
              <a:blipFill>
                <a:blip r:embed="rId2"/>
                <a:stretch>
                  <a:fillRect l="-708" t="-71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D07C6CA-B49A-4F37-851E-2DC5E13980E3}"/>
                  </a:ext>
                </a:extLst>
              </p:cNvPr>
              <p:cNvSpPr txBox="1"/>
              <p:nvPr/>
            </p:nvSpPr>
            <p:spPr>
              <a:xfrm>
                <a:off x="371342" y="764704"/>
                <a:ext cx="8089089" cy="116955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400" b="0" dirty="0"/>
                  <a:t>[Textbook] A local park believes the fox population in the area has decreased. They want to test for the probability </a:t>
                </a:r>
                <a14:m>
                  <m:oMath xmlns:m="http://schemas.openxmlformats.org/officeDocument/2006/math">
                    <m:r>
                      <a:rPr lang="en-GB" sz="1400" b="0" i="1" smtClean="0">
                        <a:latin typeface="Cambria Math" panose="02040503050406030204" pitchFamily="18" charset="0"/>
                      </a:rPr>
                      <m:t>𝑝</m:t>
                    </m:r>
                  </m:oMath>
                </a14:m>
                <a:r>
                  <a:rPr lang="en-GB" sz="1400" dirty="0"/>
                  <a:t> that a fox will be observed on any given day. They count the number of days, </a:t>
                </a:r>
                <a14:m>
                  <m:oMath xmlns:m="http://schemas.openxmlformats.org/officeDocument/2006/math">
                    <m:r>
                      <a:rPr lang="en-GB" sz="1400" b="0" i="1" smtClean="0">
                        <a:latin typeface="Cambria Math" panose="02040503050406030204" pitchFamily="18" charset="0"/>
                      </a:rPr>
                      <m:t>𝑋</m:t>
                    </m:r>
                  </m:oMath>
                </a14:m>
                <a:r>
                  <a:rPr lang="en-GB" sz="1400" dirty="0"/>
                  <a:t>, that pass until the first observation of a fox. They test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0</m:t>
                        </m:r>
                      </m:sub>
                    </m:sSub>
                    <m:r>
                      <a:rPr lang="en-GB" sz="1400" b="0" i="1" smtClean="0">
                        <a:latin typeface="Cambria Math" panose="02040503050406030204" pitchFamily="18" charset="0"/>
                      </a:rPr>
                      <m:t>:</m:t>
                    </m:r>
                    <m:r>
                      <a:rPr lang="en-GB" sz="1400" b="0" i="1" smtClean="0">
                        <a:latin typeface="Cambria Math" panose="02040503050406030204" pitchFamily="18" charset="0"/>
                      </a:rPr>
                      <m:t>𝑝</m:t>
                    </m:r>
                    <m:r>
                      <a:rPr lang="en-GB" sz="1400" b="0" i="1" smtClean="0">
                        <a:latin typeface="Cambria Math" panose="02040503050406030204" pitchFamily="18" charset="0"/>
                      </a:rPr>
                      <m:t>=0.1</m:t>
                    </m:r>
                  </m:oMath>
                </a14:m>
                <a:r>
                  <a:rPr lang="en-GB" sz="1400" dirty="0"/>
                  <a:t> against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1</m:t>
                        </m:r>
                      </m:sub>
                    </m:sSub>
                    <m:r>
                      <a:rPr lang="en-GB" sz="1400" b="0" i="1" smtClean="0">
                        <a:latin typeface="Cambria Math" panose="02040503050406030204" pitchFamily="18" charset="0"/>
                      </a:rPr>
                      <m:t>:</m:t>
                    </m:r>
                    <m:r>
                      <a:rPr lang="en-GB" sz="1400" b="0" i="1" smtClean="0">
                        <a:latin typeface="Cambria Math" panose="02040503050406030204" pitchFamily="18" charset="0"/>
                      </a:rPr>
                      <m:t>𝑝</m:t>
                    </m:r>
                    <m:r>
                      <a:rPr lang="en-GB" sz="1400" b="0" i="1" smtClean="0">
                        <a:latin typeface="Cambria Math" panose="02040503050406030204" pitchFamily="18" charset="0"/>
                      </a:rPr>
                      <m:t>&lt;0.1</m:t>
                    </m:r>
                  </m:oMath>
                </a14:m>
                <a:r>
                  <a:rPr lang="en-GB" sz="1400" dirty="0"/>
                  <a:t> and reject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0</m:t>
                        </m:r>
                      </m:sub>
                    </m:sSub>
                  </m:oMath>
                </a14:m>
                <a:r>
                  <a:rPr lang="en-GB" sz="1400" dirty="0"/>
                  <a:t> if </a:t>
                </a:r>
                <a14:m>
                  <m:oMath xmlns:m="http://schemas.openxmlformats.org/officeDocument/2006/math">
                    <m:r>
                      <a:rPr lang="en-GB" sz="1400" b="0" i="1" smtClean="0">
                        <a:latin typeface="Cambria Math" panose="02040503050406030204" pitchFamily="18" charset="0"/>
                      </a:rPr>
                      <m:t>𝑋</m:t>
                    </m:r>
                    <m:r>
                      <a:rPr lang="en-GB" sz="1400" b="0" i="1" smtClean="0">
                        <a:latin typeface="Cambria Math" panose="02040503050406030204" pitchFamily="18" charset="0"/>
                      </a:rPr>
                      <m:t>&gt;30</m:t>
                    </m:r>
                  </m:oMath>
                </a14:m>
                <a:r>
                  <a:rPr lang="en-GB" sz="1400" dirty="0"/>
                  <a:t>.</a:t>
                </a:r>
              </a:p>
              <a:p>
                <a:pPr marL="342900" indent="-342900">
                  <a:buAutoNum type="alphaLcParenBoth"/>
                </a:pPr>
                <a:r>
                  <a:rPr lang="en-GB" sz="1400" dirty="0"/>
                  <a:t>Find the size of the test.</a:t>
                </a:r>
              </a:p>
              <a:p>
                <a:pPr marL="342900" indent="-342900">
                  <a:buAutoNum type="alphaLcParenBoth"/>
                </a:pPr>
                <a:r>
                  <a:rPr lang="en-GB" sz="1400" dirty="0"/>
                  <a:t>Find the power function of the test.</a:t>
                </a:r>
              </a:p>
            </p:txBody>
          </p:sp>
        </mc:Choice>
        <mc:Fallback xmlns="">
          <p:sp>
            <p:nvSpPr>
              <p:cNvPr id="8" name="TextBox 7">
                <a:extLst>
                  <a:ext uri="{FF2B5EF4-FFF2-40B4-BE49-F238E27FC236}">
                    <a16:creationId xmlns:a16="http://schemas.microsoft.com/office/drawing/2014/main" id="{6D07C6CA-B49A-4F37-851E-2DC5E13980E3}"/>
                  </a:ext>
                </a:extLst>
              </p:cNvPr>
              <p:cNvSpPr txBox="1">
                <a:spLocks noRot="1" noChangeAspect="1" noMove="1" noResize="1" noEditPoints="1" noAdjustHandles="1" noChangeArrowheads="1" noChangeShapeType="1" noTextEdit="1"/>
              </p:cNvSpPr>
              <p:nvPr/>
            </p:nvSpPr>
            <p:spPr>
              <a:xfrm>
                <a:off x="371342" y="764704"/>
                <a:ext cx="8089089" cy="1169551"/>
              </a:xfrm>
              <a:prstGeom prst="rect">
                <a:avLst/>
              </a:prstGeom>
              <a:blipFill>
                <a:blip r:embed="rId3"/>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E48C66B8-53CC-4353-BAE3-CA85BCACDF73}"/>
                  </a:ext>
                </a:extLst>
              </p:cNvPr>
              <p:cNvSpPr txBox="1"/>
              <p:nvPr/>
            </p:nvSpPr>
            <p:spPr>
              <a:xfrm>
                <a:off x="1115616" y="2348880"/>
                <a:ext cx="3024336" cy="1200329"/>
              </a:xfrm>
              <a:prstGeom prst="rect">
                <a:avLst/>
              </a:prstGeom>
              <a:noFill/>
            </p:spPr>
            <p:txBody>
              <a:bodyPr wrap="square" rtlCol="0">
                <a:spAutoFit/>
              </a:bodyPr>
              <a:lstStyle/>
              <a:p>
                <a14:m>
                  <m:oMath xmlns:m="http://schemas.openxmlformats.org/officeDocument/2006/math">
                    <m:r>
                      <a:rPr lang="en-GB" b="0" i="1" smtClean="0">
                        <a:latin typeface="Cambria Math" panose="02040503050406030204" pitchFamily="18" charset="0"/>
                      </a:rPr>
                      <m:t>𝑃</m:t>
                    </m:r>
                    <m:d>
                      <m:dPr>
                        <m:endChr m:val="|"/>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&gt;30 </m:t>
                        </m:r>
                      </m:e>
                    </m:d>
                    <m:r>
                      <a:rPr lang="en-GB" b="0" i="1" smtClean="0">
                        <a:latin typeface="Cambria Math" panose="02040503050406030204" pitchFamily="18" charset="0"/>
                      </a:rPr>
                      <m:t>𝑝</m:t>
                    </m:r>
                    <m:r>
                      <a:rPr lang="en-GB" b="0" i="1" smtClean="0">
                        <a:latin typeface="Cambria Math" panose="02040503050406030204" pitchFamily="18" charset="0"/>
                      </a:rPr>
                      <m:t>=0.1)</m:t>
                    </m:r>
                  </m:oMath>
                </a14:m>
                <a:r>
                  <a:rPr lang="en-GB" b="0" dirty="0"/>
                  <a:t> </a:t>
                </a:r>
                <a:br>
                  <a:rPr lang="en-GB" b="0" dirty="0"/>
                </a:br>
                <a14:m>
                  <m:oMath xmlns:m="http://schemas.openxmlformats.org/officeDocument/2006/math">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0.9</m:t>
                        </m:r>
                      </m:e>
                      <m:sup>
                        <m:r>
                          <a:rPr lang="en-GB" b="0" i="1" smtClean="0">
                            <a:latin typeface="Cambria Math" panose="02040503050406030204" pitchFamily="18" charset="0"/>
                          </a:rPr>
                          <m:t>30</m:t>
                        </m:r>
                      </m:sup>
                    </m:sSup>
                    <m:r>
                      <a:rPr lang="en-GB" b="0" i="1" smtClean="0">
                        <a:latin typeface="Cambria Math" panose="02040503050406030204" pitchFamily="18" charset="0"/>
                      </a:rPr>
                      <m:t>=0.0424</m:t>
                    </m:r>
                  </m:oMath>
                </a14:m>
                <a:r>
                  <a:rPr lang="en-GB" dirty="0"/>
                  <a:t> </a:t>
                </a:r>
              </a:p>
              <a:p>
                <a:endParaRPr lang="en-GB" dirty="0"/>
              </a:p>
              <a:p>
                <a14:m>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&gt;30</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𝑝</m:t>
                            </m:r>
                          </m:e>
                        </m:d>
                      </m:e>
                      <m:sup>
                        <m:r>
                          <a:rPr lang="en-GB" b="0" i="1" smtClean="0">
                            <a:latin typeface="Cambria Math" panose="02040503050406030204" pitchFamily="18" charset="0"/>
                          </a:rPr>
                          <m:t>30</m:t>
                        </m:r>
                      </m:sup>
                    </m:sSup>
                  </m:oMath>
                </a14:m>
                <a:r>
                  <a:rPr lang="en-GB" dirty="0"/>
                  <a:t> </a:t>
                </a:r>
              </a:p>
            </p:txBody>
          </p:sp>
        </mc:Choice>
        <mc:Fallback xmlns="">
          <p:sp>
            <p:nvSpPr>
              <p:cNvPr id="9" name="TextBox 8">
                <a:extLst>
                  <a:ext uri="{FF2B5EF4-FFF2-40B4-BE49-F238E27FC236}">
                    <a16:creationId xmlns:a16="http://schemas.microsoft.com/office/drawing/2014/main" id="{E48C66B8-53CC-4353-BAE3-CA85BCACDF73}"/>
                  </a:ext>
                </a:extLst>
              </p:cNvPr>
              <p:cNvSpPr txBox="1">
                <a:spLocks noRot="1" noChangeAspect="1" noMove="1" noResize="1" noEditPoints="1" noAdjustHandles="1" noChangeArrowheads="1" noChangeShapeType="1" noTextEdit="1"/>
              </p:cNvSpPr>
              <p:nvPr/>
            </p:nvSpPr>
            <p:spPr>
              <a:xfrm>
                <a:off x="1115616" y="2348880"/>
                <a:ext cx="3024336" cy="1200329"/>
              </a:xfrm>
              <a:prstGeom prst="rect">
                <a:avLst/>
              </a:prstGeom>
              <a:blipFill>
                <a:blip r:embed="rId4"/>
                <a:stretch>
                  <a:fillRect b="-1523"/>
                </a:stretch>
              </a:blipFill>
            </p:spPr>
            <p:txBody>
              <a:bodyPr/>
              <a:lstStyle/>
              <a:p>
                <a:r>
                  <a:rPr lang="en-GB">
                    <a:noFill/>
                  </a:rPr>
                  <a:t> </a:t>
                </a:r>
              </a:p>
            </p:txBody>
          </p:sp>
        </mc:Fallback>
      </mc:AlternateContent>
      <p:sp>
        <p:nvSpPr>
          <p:cNvPr id="10" name="Rectangle 9">
            <a:extLst>
              <a:ext uri="{FF2B5EF4-FFF2-40B4-BE49-F238E27FC236}">
                <a16:creationId xmlns:a16="http://schemas.microsoft.com/office/drawing/2014/main" id="{51BB788C-3111-47D7-AD2B-9EF471919DE4}"/>
              </a:ext>
            </a:extLst>
          </p:cNvPr>
          <p:cNvSpPr/>
          <p:nvPr/>
        </p:nvSpPr>
        <p:spPr>
          <a:xfrm>
            <a:off x="667940" y="2422426"/>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11" name="Rectangle 10">
            <a:extLst>
              <a:ext uri="{FF2B5EF4-FFF2-40B4-BE49-F238E27FC236}">
                <a16:creationId xmlns:a16="http://schemas.microsoft.com/office/drawing/2014/main" id="{5B3B614C-05DD-408B-985B-497CE110C397}"/>
              </a:ext>
            </a:extLst>
          </p:cNvPr>
          <p:cNvSpPr/>
          <p:nvPr/>
        </p:nvSpPr>
        <p:spPr>
          <a:xfrm>
            <a:off x="667940" y="3205748"/>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12" name="Rectangle 11">
            <a:extLst>
              <a:ext uri="{FF2B5EF4-FFF2-40B4-BE49-F238E27FC236}">
                <a16:creationId xmlns:a16="http://schemas.microsoft.com/office/drawing/2014/main" id="{6391BF16-B13D-40FE-93DA-3041941F890F}"/>
              </a:ext>
            </a:extLst>
          </p:cNvPr>
          <p:cNvSpPr/>
          <p:nvPr/>
        </p:nvSpPr>
        <p:spPr>
          <a:xfrm>
            <a:off x="889798" y="2422426"/>
            <a:ext cx="3250154" cy="57452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3" name="Rectangle 12">
            <a:extLst>
              <a:ext uri="{FF2B5EF4-FFF2-40B4-BE49-F238E27FC236}">
                <a16:creationId xmlns:a16="http://schemas.microsoft.com/office/drawing/2014/main" id="{BCF612AF-F948-4479-BF46-FDEC30658CD1}"/>
              </a:ext>
            </a:extLst>
          </p:cNvPr>
          <p:cNvSpPr/>
          <p:nvPr/>
        </p:nvSpPr>
        <p:spPr>
          <a:xfrm>
            <a:off x="889798" y="3205748"/>
            <a:ext cx="3250154" cy="57452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6317524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3"/>
                                        </p:tgtEl>
                                      </p:cBhvr>
                                    </p:animEffect>
                                    <p:set>
                                      <p:cBhvr>
                                        <p:cTn id="13"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8D</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Further Statistics 1</a:t>
            </a:r>
          </a:p>
          <a:p>
            <a:r>
              <a:rPr lang="en-GB" sz="2400" dirty="0"/>
              <a:t>Pages 165-167</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1594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What are Type I and Type II errors?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4BCDC50-A8D9-440A-A57D-18899ECE6D66}"/>
                  </a:ext>
                </a:extLst>
              </p:cNvPr>
              <p:cNvSpPr txBox="1"/>
              <p:nvPr/>
            </p:nvSpPr>
            <p:spPr>
              <a:xfrm>
                <a:off x="2571749" y="732061"/>
                <a:ext cx="6086475" cy="24382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400" dirty="0"/>
                  <a:t>Anirudh plays a game in which he spins a fair 3-sided spinner and gets 1 point if it lands on ‘WIN’. He spins the spinner 10 times and gets 7 points. His friends think he might have cheated (e.g. tampering with the spinner to favour a win).</a:t>
                </a:r>
              </a:p>
              <a:p>
                <a:endParaRPr lang="en-GB" sz="1400" dirty="0"/>
              </a:p>
              <a:p>
                <a14:m>
                  <m:oMath xmlns:m="http://schemas.openxmlformats.org/officeDocument/2006/math">
                    <m:sSub>
                      <m:sSubPr>
                        <m:ctrlPr>
                          <a:rPr lang="en-GB" sz="1400" b="1" i="1" smtClean="0">
                            <a:latin typeface="Cambria Math" panose="02040503050406030204" pitchFamily="18" charset="0"/>
                          </a:rPr>
                        </m:ctrlPr>
                      </m:sSubPr>
                      <m:e>
                        <m:r>
                          <a:rPr lang="en-GB" sz="1400" b="1" i="1" smtClean="0">
                            <a:latin typeface="Cambria Math" panose="02040503050406030204" pitchFamily="18" charset="0"/>
                          </a:rPr>
                          <m:t>𝑯</m:t>
                        </m:r>
                      </m:e>
                      <m:sub>
                        <m:r>
                          <a:rPr lang="en-GB" sz="1400" b="1" i="1" smtClean="0">
                            <a:latin typeface="Cambria Math" panose="02040503050406030204" pitchFamily="18" charset="0"/>
                          </a:rPr>
                          <m:t>𝟎</m:t>
                        </m:r>
                      </m:sub>
                    </m:sSub>
                    <m:r>
                      <a:rPr lang="en-GB" sz="1400" b="1" i="1" smtClean="0">
                        <a:latin typeface="Cambria Math" panose="02040503050406030204" pitchFamily="18" charset="0"/>
                      </a:rPr>
                      <m:t>:</m:t>
                    </m:r>
                    <m:r>
                      <a:rPr lang="en-GB" sz="1400" b="1" i="1" smtClean="0">
                        <a:latin typeface="Cambria Math" panose="02040503050406030204" pitchFamily="18" charset="0"/>
                      </a:rPr>
                      <m:t>𝒑</m:t>
                    </m:r>
                    <m:r>
                      <a:rPr lang="en-GB" sz="1400" b="1" i="1" smtClean="0">
                        <a:latin typeface="Cambria Math" panose="02040503050406030204" pitchFamily="18" charset="0"/>
                      </a:rPr>
                      <m: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𝟏</m:t>
                        </m:r>
                      </m:num>
                      <m:den>
                        <m:r>
                          <a:rPr lang="en-GB" sz="1400" b="1" i="1" smtClean="0">
                            <a:latin typeface="Cambria Math" panose="02040503050406030204" pitchFamily="18" charset="0"/>
                          </a:rPr>
                          <m:t>𝟑</m:t>
                        </m:r>
                      </m:den>
                    </m:f>
                  </m:oMath>
                </a14:m>
                <a:r>
                  <a:rPr lang="en-GB" sz="1400" b="1" dirty="0"/>
                  <a:t> (no cheating)</a:t>
                </a:r>
                <a:br>
                  <a:rPr lang="en-GB" sz="1400" b="1" dirty="0"/>
                </a:br>
                <a14:m>
                  <m:oMath xmlns:m="http://schemas.openxmlformats.org/officeDocument/2006/math">
                    <m:sSub>
                      <m:sSubPr>
                        <m:ctrlPr>
                          <a:rPr lang="en-GB" sz="1400" b="1" i="1" smtClean="0">
                            <a:latin typeface="Cambria Math" panose="02040503050406030204" pitchFamily="18" charset="0"/>
                          </a:rPr>
                        </m:ctrlPr>
                      </m:sSubPr>
                      <m:e>
                        <m:r>
                          <a:rPr lang="en-GB" sz="1400" b="1" i="1" smtClean="0">
                            <a:latin typeface="Cambria Math" panose="02040503050406030204" pitchFamily="18" charset="0"/>
                          </a:rPr>
                          <m:t>𝑯</m:t>
                        </m:r>
                      </m:e>
                      <m:sub>
                        <m:r>
                          <a:rPr lang="en-GB" sz="1400" b="1" i="1" smtClean="0">
                            <a:latin typeface="Cambria Math" panose="02040503050406030204" pitchFamily="18" charset="0"/>
                          </a:rPr>
                          <m:t>𝟏</m:t>
                        </m:r>
                      </m:sub>
                    </m:sSub>
                    <m:r>
                      <a:rPr lang="en-GB" sz="1400" b="1" i="1" smtClean="0">
                        <a:latin typeface="Cambria Math" panose="02040503050406030204" pitchFamily="18" charset="0"/>
                      </a:rPr>
                      <m:t>:</m:t>
                    </m:r>
                    <m:r>
                      <a:rPr lang="en-GB" sz="1400" b="1" i="1" smtClean="0">
                        <a:latin typeface="Cambria Math" panose="02040503050406030204" pitchFamily="18" charset="0"/>
                      </a:rPr>
                      <m:t>𝒑</m:t>
                    </m:r>
                    <m:r>
                      <a:rPr lang="en-GB" sz="1400" b="1" i="1" smtClean="0">
                        <a:latin typeface="Cambria Math" panose="02040503050406030204" pitchFamily="18" charset="0"/>
                      </a:rPr>
                      <m:t>&gt;</m:t>
                    </m:r>
                    <m:f>
                      <m:fPr>
                        <m:ctrlPr>
                          <a:rPr lang="en-GB" sz="1400" b="1" i="1" smtClean="0">
                            <a:latin typeface="Cambria Math" panose="02040503050406030204" pitchFamily="18" charset="0"/>
                          </a:rPr>
                        </m:ctrlPr>
                      </m:fPr>
                      <m:num>
                        <m:r>
                          <a:rPr lang="en-GB" sz="1400" b="1" i="1" smtClean="0">
                            <a:latin typeface="Cambria Math" panose="02040503050406030204" pitchFamily="18" charset="0"/>
                          </a:rPr>
                          <m:t>𝟏</m:t>
                        </m:r>
                      </m:num>
                      <m:den>
                        <m:r>
                          <a:rPr lang="en-GB" sz="1400" b="1" i="1" smtClean="0">
                            <a:latin typeface="Cambria Math" panose="02040503050406030204" pitchFamily="18" charset="0"/>
                          </a:rPr>
                          <m:t>𝟑</m:t>
                        </m:r>
                      </m:den>
                    </m:f>
                  </m:oMath>
                </a14:m>
                <a:r>
                  <a:rPr lang="en-GB" sz="1400" b="1" dirty="0"/>
                  <a:t> (Anirudh cheated)</a:t>
                </a:r>
              </a:p>
              <a:p>
                <a:endParaRPr lang="en-GB" sz="1400" dirty="0"/>
              </a:p>
              <a:p>
                <a:r>
                  <a:rPr lang="en-GB" sz="1400" dirty="0"/>
                  <a:t>They calculate that the critical region (assuming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0</m:t>
                        </m:r>
                      </m:sub>
                    </m:sSub>
                  </m:oMath>
                </a14:m>
                <a:r>
                  <a:rPr lang="en-GB" sz="1400" dirty="0"/>
                  <a:t>), with a 10% significance threshold, would be </a:t>
                </a:r>
                <a14:m>
                  <m:oMath xmlns:m="http://schemas.openxmlformats.org/officeDocument/2006/math">
                    <m:r>
                      <a:rPr lang="en-GB" sz="1400" b="1" i="1" smtClean="0">
                        <a:latin typeface="Cambria Math" panose="02040503050406030204" pitchFamily="18" charset="0"/>
                      </a:rPr>
                      <m:t>𝑿</m:t>
                    </m:r>
                    <m:r>
                      <a:rPr lang="en-GB" sz="1400" b="1" i="1" smtClean="0">
                        <a:latin typeface="Cambria Math" panose="02040503050406030204" pitchFamily="18" charset="0"/>
                      </a:rPr>
                      <m:t>≥</m:t>
                    </m:r>
                    <m:r>
                      <a:rPr lang="en-GB" sz="1400" b="1" i="1" smtClean="0">
                        <a:latin typeface="Cambria Math" panose="02040503050406030204" pitchFamily="18" charset="0"/>
                      </a:rPr>
                      <m:t>𝟔</m:t>
                    </m:r>
                  </m:oMath>
                </a14:m>
                <a:r>
                  <a:rPr lang="en-GB" sz="1400" dirty="0"/>
                  <a:t>, where </a:t>
                </a:r>
                <a14:m>
                  <m:oMath xmlns:m="http://schemas.openxmlformats.org/officeDocument/2006/math">
                    <m:r>
                      <a:rPr lang="en-GB" sz="1400" b="0" i="1" smtClean="0">
                        <a:latin typeface="Cambria Math" panose="02040503050406030204" pitchFamily="18" charset="0"/>
                      </a:rPr>
                      <m:t>𝑃</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𝑋</m:t>
                        </m:r>
                        <m:r>
                          <a:rPr lang="en-GB" sz="1400" b="0" i="1" smtClean="0">
                            <a:latin typeface="Cambria Math" panose="02040503050406030204" pitchFamily="18" charset="0"/>
                          </a:rPr>
                          <m:t>≥6</m:t>
                        </m:r>
                      </m:e>
                    </m:d>
                    <m:r>
                      <a:rPr lang="en-GB" sz="1400" b="0" i="1" smtClean="0">
                        <a:latin typeface="Cambria Math" panose="02040503050406030204" pitchFamily="18" charset="0"/>
                      </a:rPr>
                      <m:t>=0.0766</m:t>
                    </m:r>
                  </m:oMath>
                </a14:m>
                <a:r>
                  <a:rPr lang="en-GB" sz="1400" dirty="0"/>
                  <a:t>.</a:t>
                </a:r>
              </a:p>
              <a:p>
                <a:r>
                  <a:rPr lang="en-GB" sz="1400" dirty="0"/>
                  <a:t>Since 7 is in the critical region, they conclude he cheated.</a:t>
                </a:r>
              </a:p>
            </p:txBody>
          </p:sp>
        </mc:Choice>
        <mc:Fallback xmlns="">
          <p:sp>
            <p:nvSpPr>
              <p:cNvPr id="5" name="TextBox 4">
                <a:extLst>
                  <a:ext uri="{FF2B5EF4-FFF2-40B4-BE49-F238E27FC236}">
                    <a16:creationId xmlns:a16="http://schemas.microsoft.com/office/drawing/2014/main" id="{44BCDC50-A8D9-440A-A57D-18899ECE6D66}"/>
                  </a:ext>
                </a:extLst>
              </p:cNvPr>
              <p:cNvSpPr txBox="1">
                <a:spLocks noRot="1" noChangeAspect="1" noMove="1" noResize="1" noEditPoints="1" noAdjustHandles="1" noChangeArrowheads="1" noChangeShapeType="1" noTextEdit="1"/>
              </p:cNvSpPr>
              <p:nvPr/>
            </p:nvSpPr>
            <p:spPr>
              <a:xfrm>
                <a:off x="2571749" y="732061"/>
                <a:ext cx="6086475" cy="2438232"/>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grpSp>
        <p:nvGrpSpPr>
          <p:cNvPr id="35" name="Group 34">
            <a:extLst>
              <a:ext uri="{FF2B5EF4-FFF2-40B4-BE49-F238E27FC236}">
                <a16:creationId xmlns:a16="http://schemas.microsoft.com/office/drawing/2014/main" id="{8E573E88-6146-4300-A396-35493DFEB99C}"/>
              </a:ext>
            </a:extLst>
          </p:cNvPr>
          <p:cNvGrpSpPr/>
          <p:nvPr/>
        </p:nvGrpSpPr>
        <p:grpSpPr>
          <a:xfrm>
            <a:off x="683568" y="1684661"/>
            <a:ext cx="1562473" cy="1083386"/>
            <a:chOff x="993304" y="1769551"/>
            <a:chExt cx="1905000" cy="1440160"/>
          </a:xfrm>
        </p:grpSpPr>
        <p:sp>
          <p:nvSpPr>
            <p:cNvPr id="36" name="Can 5">
              <a:extLst>
                <a:ext uri="{FF2B5EF4-FFF2-40B4-BE49-F238E27FC236}">
                  <a16:creationId xmlns:a16="http://schemas.microsoft.com/office/drawing/2014/main" id="{47EFDA1D-0B05-49D2-968D-D86C1712794F}"/>
                </a:ext>
              </a:extLst>
            </p:cNvPr>
            <p:cNvSpPr/>
            <p:nvPr/>
          </p:nvSpPr>
          <p:spPr>
            <a:xfrm>
              <a:off x="1945804" y="2866315"/>
              <a:ext cx="152586" cy="343396"/>
            </a:xfrm>
            <a:prstGeom prst="ca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37" name="Freeform 6">
              <a:extLst>
                <a:ext uri="{FF2B5EF4-FFF2-40B4-BE49-F238E27FC236}">
                  <a16:creationId xmlns:a16="http://schemas.microsoft.com/office/drawing/2014/main" id="{BB72F897-62FB-433A-97B5-5B520EBF8889}"/>
                </a:ext>
              </a:extLst>
            </p:cNvPr>
            <p:cNvSpPr/>
            <p:nvPr/>
          </p:nvSpPr>
          <p:spPr>
            <a:xfrm>
              <a:off x="1006004" y="2037119"/>
              <a:ext cx="1028700" cy="762000"/>
            </a:xfrm>
            <a:custGeom>
              <a:avLst/>
              <a:gdLst>
                <a:gd name="connsiteX0" fmla="*/ 0 w 1028700"/>
                <a:gd name="connsiteY0" fmla="*/ 762000 h 762000"/>
                <a:gd name="connsiteX1" fmla="*/ 901700 w 1028700"/>
                <a:gd name="connsiteY1" fmla="*/ 0 h 762000"/>
                <a:gd name="connsiteX2" fmla="*/ 1028700 w 1028700"/>
                <a:gd name="connsiteY2" fmla="*/ 762000 h 762000"/>
                <a:gd name="connsiteX3" fmla="*/ 0 w 1028700"/>
                <a:gd name="connsiteY3" fmla="*/ 762000 h 762000"/>
              </a:gdLst>
              <a:ahLst/>
              <a:cxnLst>
                <a:cxn ang="0">
                  <a:pos x="connsiteX0" y="connsiteY0"/>
                </a:cxn>
                <a:cxn ang="0">
                  <a:pos x="connsiteX1" y="connsiteY1"/>
                </a:cxn>
                <a:cxn ang="0">
                  <a:pos x="connsiteX2" y="connsiteY2"/>
                </a:cxn>
                <a:cxn ang="0">
                  <a:pos x="connsiteX3" y="connsiteY3"/>
                </a:cxn>
              </a:cxnLst>
              <a:rect l="l" t="t" r="r" b="b"/>
              <a:pathLst>
                <a:path w="1028700" h="762000">
                  <a:moveTo>
                    <a:pt x="0" y="762000"/>
                  </a:moveTo>
                  <a:lnTo>
                    <a:pt x="901700" y="0"/>
                  </a:lnTo>
                  <a:lnTo>
                    <a:pt x="1028700" y="762000"/>
                  </a:lnTo>
                  <a:lnTo>
                    <a:pt x="0" y="76200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Freeform 7">
              <a:extLst>
                <a:ext uri="{FF2B5EF4-FFF2-40B4-BE49-F238E27FC236}">
                  <a16:creationId xmlns:a16="http://schemas.microsoft.com/office/drawing/2014/main" id="{C79571E2-C80F-42CC-B065-629A4937AE48}"/>
                </a:ext>
              </a:extLst>
            </p:cNvPr>
            <p:cNvSpPr/>
            <p:nvPr/>
          </p:nvSpPr>
          <p:spPr>
            <a:xfrm>
              <a:off x="1907704" y="2037119"/>
              <a:ext cx="977900" cy="1054100"/>
            </a:xfrm>
            <a:custGeom>
              <a:avLst/>
              <a:gdLst>
                <a:gd name="connsiteX0" fmla="*/ 0 w 901700"/>
                <a:gd name="connsiteY0" fmla="*/ 0 h 1257300"/>
                <a:gd name="connsiteX1" fmla="*/ 114300 w 901700"/>
                <a:gd name="connsiteY1" fmla="*/ 762000 h 1257300"/>
                <a:gd name="connsiteX2" fmla="*/ 901700 w 901700"/>
                <a:gd name="connsiteY2" fmla="*/ 1257300 h 1257300"/>
                <a:gd name="connsiteX3" fmla="*/ 0 w 901700"/>
                <a:gd name="connsiteY3" fmla="*/ 0 h 1257300"/>
                <a:gd name="connsiteX0" fmla="*/ 0 w 977900"/>
                <a:gd name="connsiteY0" fmla="*/ 0 h 1054100"/>
                <a:gd name="connsiteX1" fmla="*/ 114300 w 977900"/>
                <a:gd name="connsiteY1" fmla="*/ 762000 h 1054100"/>
                <a:gd name="connsiteX2" fmla="*/ 977900 w 977900"/>
                <a:gd name="connsiteY2" fmla="*/ 1054100 h 1054100"/>
                <a:gd name="connsiteX3" fmla="*/ 0 w 977900"/>
                <a:gd name="connsiteY3" fmla="*/ 0 h 1054100"/>
              </a:gdLst>
              <a:ahLst/>
              <a:cxnLst>
                <a:cxn ang="0">
                  <a:pos x="connsiteX0" y="connsiteY0"/>
                </a:cxn>
                <a:cxn ang="0">
                  <a:pos x="connsiteX1" y="connsiteY1"/>
                </a:cxn>
                <a:cxn ang="0">
                  <a:pos x="connsiteX2" y="connsiteY2"/>
                </a:cxn>
                <a:cxn ang="0">
                  <a:pos x="connsiteX3" y="connsiteY3"/>
                </a:cxn>
              </a:cxnLst>
              <a:rect l="l" t="t" r="r" b="b"/>
              <a:pathLst>
                <a:path w="977900" h="1054100">
                  <a:moveTo>
                    <a:pt x="0" y="0"/>
                  </a:moveTo>
                  <a:lnTo>
                    <a:pt x="114300" y="762000"/>
                  </a:lnTo>
                  <a:lnTo>
                    <a:pt x="977900" y="1054100"/>
                  </a:lnTo>
                  <a:lnTo>
                    <a:pt x="0" y="0"/>
                  </a:lnTo>
                  <a:close/>
                </a:path>
              </a:pathLst>
            </a:cu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39" name="Freeform 8">
              <a:extLst>
                <a:ext uri="{FF2B5EF4-FFF2-40B4-BE49-F238E27FC236}">
                  <a16:creationId xmlns:a16="http://schemas.microsoft.com/office/drawing/2014/main" id="{037E3C16-D0AD-4AE2-96C5-219D1148E260}"/>
                </a:ext>
              </a:extLst>
            </p:cNvPr>
            <p:cNvSpPr/>
            <p:nvPr/>
          </p:nvSpPr>
          <p:spPr>
            <a:xfrm>
              <a:off x="993304" y="2659419"/>
              <a:ext cx="1905000" cy="431800"/>
            </a:xfrm>
            <a:custGeom>
              <a:avLst/>
              <a:gdLst>
                <a:gd name="connsiteX0" fmla="*/ 0 w 1803400"/>
                <a:gd name="connsiteY0" fmla="*/ 0 h 508000"/>
                <a:gd name="connsiteX1" fmla="*/ 1803400 w 1803400"/>
                <a:gd name="connsiteY1" fmla="*/ 508000 h 508000"/>
                <a:gd name="connsiteX2" fmla="*/ 1016000 w 1803400"/>
                <a:gd name="connsiteY2" fmla="*/ 0 h 508000"/>
                <a:gd name="connsiteX3" fmla="*/ 0 w 1803400"/>
                <a:gd name="connsiteY3" fmla="*/ 0 h 508000"/>
                <a:gd name="connsiteX0" fmla="*/ 0 w 1905000"/>
                <a:gd name="connsiteY0" fmla="*/ 0 h 292100"/>
                <a:gd name="connsiteX1" fmla="*/ 1905000 w 1905000"/>
                <a:gd name="connsiteY1" fmla="*/ 292100 h 292100"/>
                <a:gd name="connsiteX2" fmla="*/ 1016000 w 1905000"/>
                <a:gd name="connsiteY2" fmla="*/ 0 h 292100"/>
                <a:gd name="connsiteX3" fmla="*/ 0 w 1905000"/>
                <a:gd name="connsiteY3" fmla="*/ 0 h 292100"/>
                <a:gd name="connsiteX0" fmla="*/ 0 w 1905000"/>
                <a:gd name="connsiteY0" fmla="*/ 139700 h 431800"/>
                <a:gd name="connsiteX1" fmla="*/ 1905000 w 1905000"/>
                <a:gd name="connsiteY1" fmla="*/ 431800 h 431800"/>
                <a:gd name="connsiteX2" fmla="*/ 977900 w 1905000"/>
                <a:gd name="connsiteY2" fmla="*/ 0 h 431800"/>
                <a:gd name="connsiteX3" fmla="*/ 0 w 1905000"/>
                <a:gd name="connsiteY3" fmla="*/ 139700 h 431800"/>
              </a:gdLst>
              <a:ahLst/>
              <a:cxnLst>
                <a:cxn ang="0">
                  <a:pos x="connsiteX0" y="connsiteY0"/>
                </a:cxn>
                <a:cxn ang="0">
                  <a:pos x="connsiteX1" y="connsiteY1"/>
                </a:cxn>
                <a:cxn ang="0">
                  <a:pos x="connsiteX2" y="connsiteY2"/>
                </a:cxn>
                <a:cxn ang="0">
                  <a:pos x="connsiteX3" y="connsiteY3"/>
                </a:cxn>
              </a:cxnLst>
              <a:rect l="l" t="t" r="r" b="b"/>
              <a:pathLst>
                <a:path w="1905000" h="431800">
                  <a:moveTo>
                    <a:pt x="0" y="139700"/>
                  </a:moveTo>
                  <a:lnTo>
                    <a:pt x="1905000" y="431800"/>
                  </a:lnTo>
                  <a:lnTo>
                    <a:pt x="977900" y="0"/>
                  </a:lnTo>
                  <a:lnTo>
                    <a:pt x="0" y="139700"/>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944E0CA0-9B95-47F9-A6CF-2EA9FA13A213}"/>
                </a:ext>
              </a:extLst>
            </p:cNvPr>
            <p:cNvSpPr txBox="1"/>
            <p:nvPr/>
          </p:nvSpPr>
          <p:spPr>
            <a:xfrm rot="19103478">
              <a:off x="1374320" y="2059698"/>
              <a:ext cx="936290" cy="490958"/>
            </a:xfrm>
            <a:prstGeom prst="rect">
              <a:avLst/>
            </a:prstGeom>
            <a:noFill/>
          </p:spPr>
          <p:txBody>
            <a:bodyPr wrap="square" rtlCol="0">
              <a:spAutoFit/>
            </a:bodyPr>
            <a:lstStyle/>
            <a:p>
              <a:r>
                <a:rPr lang="en-GB" sz="900" b="1" dirty="0">
                  <a:solidFill>
                    <a:schemeClr val="bg1"/>
                  </a:solidFill>
                </a:rPr>
                <a:t>OMG</a:t>
              </a:r>
              <a:br>
                <a:rPr lang="en-GB" sz="900" b="1" dirty="0">
                  <a:solidFill>
                    <a:schemeClr val="bg1"/>
                  </a:solidFill>
                </a:rPr>
              </a:br>
              <a:r>
                <a:rPr lang="en-GB" sz="900" b="1" dirty="0">
                  <a:solidFill>
                    <a:schemeClr val="bg1"/>
                  </a:solidFill>
                </a:rPr>
                <a:t>WIN!</a:t>
              </a:r>
            </a:p>
          </p:txBody>
        </p:sp>
        <p:sp>
          <p:nvSpPr>
            <p:cNvPr id="42" name="TextBox 41">
              <a:extLst>
                <a:ext uri="{FF2B5EF4-FFF2-40B4-BE49-F238E27FC236}">
                  <a16:creationId xmlns:a16="http://schemas.microsoft.com/office/drawing/2014/main" id="{B27577B6-536B-4B7D-8586-36F43BAA86CE}"/>
                </a:ext>
              </a:extLst>
            </p:cNvPr>
            <p:cNvSpPr txBox="1"/>
            <p:nvPr/>
          </p:nvSpPr>
          <p:spPr>
            <a:xfrm rot="2772968">
              <a:off x="1764487" y="2423840"/>
              <a:ext cx="1051657" cy="318960"/>
            </a:xfrm>
            <a:prstGeom prst="rect">
              <a:avLst/>
            </a:prstGeom>
            <a:noFill/>
          </p:spPr>
          <p:txBody>
            <a:bodyPr wrap="square" rtlCol="0">
              <a:spAutoFit/>
            </a:bodyPr>
            <a:lstStyle/>
            <a:p>
              <a:r>
                <a:rPr lang="en-GB" sz="1100" b="1" dirty="0">
                  <a:solidFill>
                    <a:schemeClr val="bg1"/>
                  </a:solidFill>
                </a:rPr>
                <a:t>You suck</a:t>
              </a:r>
              <a:endParaRPr lang="en-GB" b="1" dirty="0">
                <a:solidFill>
                  <a:schemeClr val="bg1"/>
                </a:solidFill>
              </a:endParaRPr>
            </a:p>
          </p:txBody>
        </p:sp>
        <p:sp>
          <p:nvSpPr>
            <p:cNvPr id="43" name="TextBox 42">
              <a:extLst>
                <a:ext uri="{FF2B5EF4-FFF2-40B4-BE49-F238E27FC236}">
                  <a16:creationId xmlns:a16="http://schemas.microsoft.com/office/drawing/2014/main" id="{20C44EA3-6B43-4452-9A89-E205253520E2}"/>
                </a:ext>
              </a:extLst>
            </p:cNvPr>
            <p:cNvSpPr txBox="1"/>
            <p:nvPr/>
          </p:nvSpPr>
          <p:spPr>
            <a:xfrm rot="11307297">
              <a:off x="1459641" y="2667160"/>
              <a:ext cx="905186" cy="337534"/>
            </a:xfrm>
            <a:prstGeom prst="rect">
              <a:avLst/>
            </a:prstGeom>
            <a:noFill/>
          </p:spPr>
          <p:txBody>
            <a:bodyPr wrap="square" rtlCol="0">
              <a:spAutoFit/>
            </a:bodyPr>
            <a:lstStyle/>
            <a:p>
              <a:r>
                <a:rPr lang="en-GB" sz="1050" b="1" dirty="0">
                  <a:solidFill>
                    <a:schemeClr val="bg1"/>
                  </a:solidFill>
                </a:rPr>
                <a:t>You suck</a:t>
              </a:r>
            </a:p>
          </p:txBody>
        </p:sp>
        <p:sp>
          <p:nvSpPr>
            <p:cNvPr id="40" name="Can 9">
              <a:extLst>
                <a:ext uri="{FF2B5EF4-FFF2-40B4-BE49-F238E27FC236}">
                  <a16:creationId xmlns:a16="http://schemas.microsoft.com/office/drawing/2014/main" id="{AB12F49E-3166-44F8-83C7-4047FA7ED204}"/>
                </a:ext>
              </a:extLst>
            </p:cNvPr>
            <p:cNvSpPr/>
            <p:nvPr/>
          </p:nvSpPr>
          <p:spPr>
            <a:xfrm>
              <a:off x="1945618" y="1769551"/>
              <a:ext cx="152772" cy="909816"/>
            </a:xfrm>
            <a:prstGeom prst="can">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43E26DA-ABFF-4E6C-A744-391E4385C965}"/>
                  </a:ext>
                </a:extLst>
              </p:cNvPr>
              <p:cNvSpPr txBox="1"/>
              <p:nvPr/>
            </p:nvSpPr>
            <p:spPr>
              <a:xfrm>
                <a:off x="415727" y="3243064"/>
                <a:ext cx="7272808" cy="584775"/>
              </a:xfrm>
              <a:prstGeom prst="rect">
                <a:avLst/>
              </a:prstGeom>
              <a:noFill/>
            </p:spPr>
            <p:txBody>
              <a:bodyPr wrap="square" rtlCol="0">
                <a:spAutoFit/>
              </a:bodyPr>
              <a:lstStyle/>
              <a:p>
                <a:r>
                  <a:rPr lang="en-GB" sz="1600" dirty="0"/>
                  <a:t>Anirudh’s friends rejected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0</m:t>
                        </m:r>
                      </m:sub>
                    </m:sSub>
                  </m:oMath>
                </a14:m>
                <a:r>
                  <a:rPr lang="en-GB" sz="1600" dirty="0"/>
                  <a:t> and concluded he cheated. But there’s a small chance (i.e. 7.66%) that they’re wrong, and Anirudh was just lucky.</a:t>
                </a:r>
              </a:p>
            </p:txBody>
          </p:sp>
        </mc:Choice>
        <mc:Fallback xmlns="">
          <p:sp>
            <p:nvSpPr>
              <p:cNvPr id="6" name="TextBox 5">
                <a:extLst>
                  <a:ext uri="{FF2B5EF4-FFF2-40B4-BE49-F238E27FC236}">
                    <a16:creationId xmlns:a16="http://schemas.microsoft.com/office/drawing/2014/main" id="{C43E26DA-ABFF-4E6C-A744-391E4385C965}"/>
                  </a:ext>
                </a:extLst>
              </p:cNvPr>
              <p:cNvSpPr txBox="1">
                <a:spLocks noRot="1" noChangeAspect="1" noMove="1" noResize="1" noEditPoints="1" noAdjustHandles="1" noChangeArrowheads="1" noChangeShapeType="1" noTextEdit="1"/>
              </p:cNvSpPr>
              <p:nvPr/>
            </p:nvSpPr>
            <p:spPr>
              <a:xfrm>
                <a:off x="415727" y="3243064"/>
                <a:ext cx="7272808" cy="584775"/>
              </a:xfrm>
              <a:prstGeom prst="rect">
                <a:avLst/>
              </a:prstGeom>
              <a:blipFill>
                <a:blip r:embed="rId3"/>
                <a:stretch>
                  <a:fillRect l="-419" t="-3125" b="-125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1ACBBBA6-97B0-44B6-9CEA-2911AB4A24BB}"/>
                  </a:ext>
                </a:extLst>
              </p:cNvPr>
              <p:cNvSpPr/>
              <p:nvPr/>
            </p:nvSpPr>
            <p:spPr>
              <a:xfrm>
                <a:off x="463352" y="3856419"/>
                <a:ext cx="7848872"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en-GB" dirty="0">
                    <a:latin typeface="Wingdings" panose="05000000000000000000" pitchFamily="2" charset="2"/>
                  </a:rPr>
                  <a:t>!</a:t>
                </a:r>
                <a:r>
                  <a:rPr lang="en-GB" dirty="0"/>
                  <a:t> To </a:t>
                </a:r>
                <a:r>
                  <a:rPr lang="en-GB" b="1" dirty="0"/>
                  <a:t>incorrectly</a:t>
                </a:r>
                <a:r>
                  <a:rPr lang="en-GB" dirty="0"/>
                  <a:t> reject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𝐻</m:t>
                        </m:r>
                      </m:e>
                      <m:sub>
                        <m:r>
                          <a:rPr lang="en-GB" i="1">
                            <a:latin typeface="Cambria Math" panose="02040503050406030204" pitchFamily="18" charset="0"/>
                          </a:rPr>
                          <m:t>0</m:t>
                        </m:r>
                      </m:sub>
                    </m:sSub>
                  </m:oMath>
                </a14:m>
                <a:r>
                  <a:rPr lang="en-GB" dirty="0"/>
                  <a:t> is known as a </a:t>
                </a:r>
                <a:r>
                  <a:rPr lang="en-GB" b="1" dirty="0"/>
                  <a:t>Type I error</a:t>
                </a:r>
                <a:r>
                  <a:rPr lang="en-GB" dirty="0"/>
                  <a:t>. The probability of a Type I error is the actual significance level of the hypothesis test (in this case 7.66%)</a:t>
                </a:r>
              </a:p>
            </p:txBody>
          </p:sp>
        </mc:Choice>
        <mc:Fallback xmlns="">
          <p:sp>
            <p:nvSpPr>
              <p:cNvPr id="7" name="Rectangle 6">
                <a:extLst>
                  <a:ext uri="{FF2B5EF4-FFF2-40B4-BE49-F238E27FC236}">
                    <a16:creationId xmlns:a16="http://schemas.microsoft.com/office/drawing/2014/main" id="{1ACBBBA6-97B0-44B6-9CEA-2911AB4A24BB}"/>
                  </a:ext>
                </a:extLst>
              </p:cNvPr>
              <p:cNvSpPr>
                <a:spLocks noRot="1" noChangeAspect="1" noMove="1" noResize="1" noEditPoints="1" noAdjustHandles="1" noChangeArrowheads="1" noChangeShapeType="1" noTextEdit="1"/>
              </p:cNvSpPr>
              <p:nvPr/>
            </p:nvSpPr>
            <p:spPr>
              <a:xfrm>
                <a:off x="463352" y="3856419"/>
                <a:ext cx="7848872" cy="646331"/>
              </a:xfrm>
              <a:prstGeom prst="rect">
                <a:avLst/>
              </a:prstGeom>
              <a:blipFill>
                <a:blip r:embed="rId4"/>
                <a:stretch>
                  <a:fillRect l="-464" t="-4545" b="-11818"/>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06F31CAD-739D-442C-89CD-BF5D3EAFA291}"/>
              </a:ext>
            </a:extLst>
          </p:cNvPr>
          <p:cNvSpPr txBox="1"/>
          <p:nvPr/>
        </p:nvSpPr>
        <p:spPr>
          <a:xfrm>
            <a:off x="3131841" y="4511355"/>
            <a:ext cx="5846580" cy="276999"/>
          </a:xfrm>
          <a:prstGeom prst="rect">
            <a:avLst/>
          </a:prstGeom>
          <a:noFill/>
        </p:spPr>
        <p:txBody>
          <a:bodyPr wrap="square" rtlCol="0">
            <a:spAutoFit/>
          </a:bodyPr>
          <a:lstStyle/>
          <a:p>
            <a:r>
              <a:rPr lang="en-GB" sz="1200" dirty="0"/>
              <a:t>This is sometimes informally known as a </a:t>
            </a:r>
            <a:r>
              <a:rPr lang="en-GB" sz="1200" b="1" dirty="0"/>
              <a:t>false positive</a:t>
            </a:r>
            <a:r>
              <a:rPr lang="en-GB" sz="1200" dirty="0"/>
              <a:t>.</a:t>
            </a:r>
          </a:p>
        </p:txBody>
      </p:sp>
      <p:cxnSp>
        <p:nvCxnSpPr>
          <p:cNvPr id="10" name="Straight Arrow Connector 9">
            <a:extLst>
              <a:ext uri="{FF2B5EF4-FFF2-40B4-BE49-F238E27FC236}">
                <a16:creationId xmlns:a16="http://schemas.microsoft.com/office/drawing/2014/main" id="{5BADF6AF-0F2D-4ADB-B752-9926A6C3AA21}"/>
              </a:ext>
            </a:extLst>
          </p:cNvPr>
          <p:cNvCxnSpPr>
            <a:cxnSpLocks/>
          </p:cNvCxnSpPr>
          <p:nvPr/>
        </p:nvCxnSpPr>
        <p:spPr>
          <a:xfrm flipH="1" flipV="1">
            <a:off x="2609277" y="4602475"/>
            <a:ext cx="495873" cy="933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4" name="Rectangle 43">
                <a:extLst>
                  <a:ext uri="{FF2B5EF4-FFF2-40B4-BE49-F238E27FC236}">
                    <a16:creationId xmlns:a16="http://schemas.microsoft.com/office/drawing/2014/main" id="{81864EF9-349D-4CAC-9474-B4C0F08B7222}"/>
                  </a:ext>
                </a:extLst>
              </p:cNvPr>
              <p:cNvSpPr/>
              <p:nvPr/>
            </p:nvSpPr>
            <p:spPr>
              <a:xfrm>
                <a:off x="463352" y="5677451"/>
                <a:ext cx="7848872"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r>
                  <a:rPr lang="en-GB" dirty="0">
                    <a:latin typeface="Wingdings" panose="05000000000000000000" pitchFamily="2" charset="2"/>
                  </a:rPr>
                  <a:t>!</a:t>
                </a:r>
                <a:r>
                  <a:rPr lang="en-GB" dirty="0"/>
                  <a:t> To </a:t>
                </a:r>
                <a:r>
                  <a:rPr lang="en-GB" b="1" dirty="0"/>
                  <a:t>incorrectly</a:t>
                </a:r>
                <a:r>
                  <a:rPr lang="en-GB" dirty="0"/>
                  <a:t> </a:t>
                </a:r>
                <a:r>
                  <a:rPr lang="en-GB" u="sng" dirty="0"/>
                  <a:t>accept</a:t>
                </a:r>
                <a:r>
                  <a:rPr lang="en-GB" dirty="0"/>
                  <a:t> </a:t>
                </a:r>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𝐻</m:t>
                        </m:r>
                      </m:e>
                      <m:sub>
                        <m:r>
                          <a:rPr lang="en-GB" i="1">
                            <a:latin typeface="Cambria Math" panose="02040503050406030204" pitchFamily="18" charset="0"/>
                          </a:rPr>
                          <m:t>0</m:t>
                        </m:r>
                      </m:sub>
                    </m:sSub>
                  </m:oMath>
                </a14:m>
                <a:r>
                  <a:rPr lang="en-GB" dirty="0"/>
                  <a:t> is known as a </a:t>
                </a:r>
                <a:r>
                  <a:rPr lang="en-GB" b="1" dirty="0"/>
                  <a:t>Type II error</a:t>
                </a:r>
                <a:r>
                  <a:rPr lang="en-GB" dirty="0"/>
                  <a:t>. </a:t>
                </a:r>
              </a:p>
            </p:txBody>
          </p:sp>
        </mc:Choice>
        <mc:Fallback xmlns="">
          <p:sp>
            <p:nvSpPr>
              <p:cNvPr id="44" name="Rectangle 43">
                <a:extLst>
                  <a:ext uri="{FF2B5EF4-FFF2-40B4-BE49-F238E27FC236}">
                    <a16:creationId xmlns:a16="http://schemas.microsoft.com/office/drawing/2014/main" id="{81864EF9-349D-4CAC-9474-B4C0F08B7222}"/>
                  </a:ext>
                </a:extLst>
              </p:cNvPr>
              <p:cNvSpPr>
                <a:spLocks noRot="1" noChangeAspect="1" noMove="1" noResize="1" noEditPoints="1" noAdjustHandles="1" noChangeArrowheads="1" noChangeShapeType="1" noTextEdit="1"/>
              </p:cNvSpPr>
              <p:nvPr/>
            </p:nvSpPr>
            <p:spPr>
              <a:xfrm>
                <a:off x="463352" y="5677451"/>
                <a:ext cx="7848872" cy="369332"/>
              </a:xfrm>
              <a:prstGeom prst="rect">
                <a:avLst/>
              </a:prstGeom>
              <a:blipFill>
                <a:blip r:embed="rId5"/>
                <a:stretch>
                  <a:fillRect l="-464" t="-6154" b="-20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9275632C-F674-431D-B56E-C514C0639CB0}"/>
                  </a:ext>
                </a:extLst>
              </p:cNvPr>
              <p:cNvSpPr txBox="1"/>
              <p:nvPr/>
            </p:nvSpPr>
            <p:spPr>
              <a:xfrm>
                <a:off x="383753" y="4967874"/>
                <a:ext cx="8176119" cy="687496"/>
              </a:xfrm>
              <a:prstGeom prst="rect">
                <a:avLst/>
              </a:prstGeom>
              <a:noFill/>
            </p:spPr>
            <p:txBody>
              <a:bodyPr wrap="square" rtlCol="0">
                <a:spAutoFit/>
              </a:bodyPr>
              <a:lstStyle/>
              <a:p>
                <a:r>
                  <a:rPr lang="en-GB" sz="1600" dirty="0"/>
                  <a:t>Suppose Anirudh got 5 points. This is not in the critical region, so his friends would conclude he hadn’t cheated. But it might still be the case that </a:t>
                </a:r>
                <a14:m>
                  <m:oMath xmlns:m="http://schemas.openxmlformats.org/officeDocument/2006/math">
                    <m:r>
                      <a:rPr lang="en-GB" sz="1600" b="0" i="1" smtClean="0">
                        <a:latin typeface="Cambria Math" panose="02040503050406030204" pitchFamily="18" charset="0"/>
                      </a:rPr>
                      <m:t>𝑝</m:t>
                    </m:r>
                    <m:r>
                      <a:rPr lang="en-GB" sz="1600" b="0" i="1" smtClean="0">
                        <a:latin typeface="Cambria Math" panose="02040503050406030204" pitchFamily="18" charset="0"/>
                      </a:rPr>
                      <m:t>&gt;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1</m:t>
                        </m:r>
                      </m:num>
                      <m:den>
                        <m:r>
                          <a:rPr lang="en-GB" sz="1600" b="0" i="1" smtClean="0">
                            <a:latin typeface="Cambria Math" panose="02040503050406030204" pitchFamily="18" charset="0"/>
                          </a:rPr>
                          <m:t>3</m:t>
                        </m:r>
                      </m:den>
                    </m:f>
                  </m:oMath>
                </a14:m>
                <a:r>
                  <a:rPr lang="en-GB" sz="1600" dirty="0"/>
                  <a:t>, i.e. he did cheat!</a:t>
                </a:r>
              </a:p>
            </p:txBody>
          </p:sp>
        </mc:Choice>
        <mc:Fallback xmlns="">
          <p:sp>
            <p:nvSpPr>
              <p:cNvPr id="45" name="TextBox 44">
                <a:extLst>
                  <a:ext uri="{FF2B5EF4-FFF2-40B4-BE49-F238E27FC236}">
                    <a16:creationId xmlns:a16="http://schemas.microsoft.com/office/drawing/2014/main" id="{9275632C-F674-431D-B56E-C514C0639CB0}"/>
                  </a:ext>
                </a:extLst>
              </p:cNvPr>
              <p:cNvSpPr txBox="1">
                <a:spLocks noRot="1" noChangeAspect="1" noMove="1" noResize="1" noEditPoints="1" noAdjustHandles="1" noChangeArrowheads="1" noChangeShapeType="1" noTextEdit="1"/>
              </p:cNvSpPr>
              <p:nvPr/>
            </p:nvSpPr>
            <p:spPr>
              <a:xfrm>
                <a:off x="383753" y="4967874"/>
                <a:ext cx="8176119" cy="687496"/>
              </a:xfrm>
              <a:prstGeom prst="rect">
                <a:avLst/>
              </a:prstGeom>
              <a:blipFill>
                <a:blip r:embed="rId6"/>
                <a:stretch>
                  <a:fillRect l="-447" t="-2655" b="-354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37B75C93-C7C0-4859-BD77-7BE7FD15EE26}"/>
                  </a:ext>
                </a:extLst>
              </p:cNvPr>
              <p:cNvSpPr txBox="1"/>
              <p:nvPr/>
            </p:nvSpPr>
            <p:spPr>
              <a:xfrm>
                <a:off x="4378820" y="6210771"/>
                <a:ext cx="4732950" cy="538674"/>
              </a:xfrm>
              <a:prstGeom prst="rect">
                <a:avLst/>
              </a:prstGeom>
              <a:noFill/>
            </p:spPr>
            <p:txBody>
              <a:bodyPr wrap="square" rtlCol="0">
                <a:spAutoFit/>
              </a:bodyPr>
              <a:lstStyle/>
              <a:p>
                <a:r>
                  <a:rPr lang="en-GB" sz="1200" b="1" dirty="0"/>
                  <a:t>To work out the probability of a Type II error,</a:t>
                </a:r>
                <a:r>
                  <a:rPr lang="en-GB" sz="1200" dirty="0"/>
                  <a:t> we would need to know the actual </a:t>
                </a:r>
                <a14:m>
                  <m:oMath xmlns:m="http://schemas.openxmlformats.org/officeDocument/2006/math">
                    <m:r>
                      <a:rPr lang="en-GB" sz="1200" b="0" i="1" smtClean="0">
                        <a:latin typeface="Cambria Math" panose="02040503050406030204" pitchFamily="18" charset="0"/>
                      </a:rPr>
                      <m:t>𝑝</m:t>
                    </m:r>
                  </m:oMath>
                </a14:m>
                <a:r>
                  <a:rPr lang="en-GB" sz="1200" dirty="0"/>
                  <a:t>, (given it is not </a:t>
                </a:r>
                <a14:m>
                  <m:oMath xmlns:m="http://schemas.openxmlformats.org/officeDocument/2006/math">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1</m:t>
                        </m:r>
                      </m:num>
                      <m:den>
                        <m:r>
                          <a:rPr lang="en-GB" sz="1200" b="0" i="1" smtClean="0">
                            <a:latin typeface="Cambria Math" panose="02040503050406030204" pitchFamily="18" charset="0"/>
                          </a:rPr>
                          <m:t>3</m:t>
                        </m:r>
                      </m:den>
                    </m:f>
                  </m:oMath>
                </a14:m>
                <a:r>
                  <a:rPr lang="en-GB" sz="1200" dirty="0"/>
                  <a:t> if </a:t>
                </a:r>
                <a14:m>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𝐻</m:t>
                        </m:r>
                      </m:e>
                      <m:sub>
                        <m:r>
                          <a:rPr lang="en-GB" sz="1200" b="0" i="1" smtClean="0">
                            <a:latin typeface="Cambria Math" panose="02040503050406030204" pitchFamily="18" charset="0"/>
                          </a:rPr>
                          <m:t>0</m:t>
                        </m:r>
                      </m:sub>
                    </m:sSub>
                  </m:oMath>
                </a14:m>
                <a:r>
                  <a:rPr lang="en-GB" sz="1200" dirty="0"/>
                  <a:t> is false). </a:t>
                </a:r>
                <a:r>
                  <a:rPr lang="en-GB" sz="1200" b="1" dirty="0"/>
                  <a:t>This is not usually known</a:t>
                </a:r>
                <a:r>
                  <a:rPr lang="en-GB" sz="1200" dirty="0"/>
                  <a:t>.</a:t>
                </a:r>
              </a:p>
            </p:txBody>
          </p:sp>
        </mc:Choice>
        <mc:Fallback xmlns="">
          <p:sp>
            <p:nvSpPr>
              <p:cNvPr id="46" name="TextBox 45">
                <a:extLst>
                  <a:ext uri="{FF2B5EF4-FFF2-40B4-BE49-F238E27FC236}">
                    <a16:creationId xmlns:a16="http://schemas.microsoft.com/office/drawing/2014/main" id="{37B75C93-C7C0-4859-BD77-7BE7FD15EE26}"/>
                  </a:ext>
                </a:extLst>
              </p:cNvPr>
              <p:cNvSpPr txBox="1">
                <a:spLocks noRot="1" noChangeAspect="1" noMove="1" noResize="1" noEditPoints="1" noAdjustHandles="1" noChangeArrowheads="1" noChangeShapeType="1" noTextEdit="1"/>
              </p:cNvSpPr>
              <p:nvPr/>
            </p:nvSpPr>
            <p:spPr>
              <a:xfrm>
                <a:off x="4378820" y="6210771"/>
                <a:ext cx="4732950" cy="538674"/>
              </a:xfrm>
              <a:prstGeom prst="rect">
                <a:avLst/>
              </a:prstGeom>
              <a:blipFill>
                <a:blip r:embed="rId7"/>
                <a:stretch>
                  <a:fillRect t="-1136" b="-2273"/>
                </a:stretch>
              </a:blipFill>
            </p:spPr>
            <p:txBody>
              <a:bodyPr/>
              <a:lstStyle/>
              <a:p>
                <a:r>
                  <a:rPr lang="en-GB">
                    <a:noFill/>
                  </a:rPr>
                  <a:t> </a:t>
                </a:r>
              </a:p>
            </p:txBody>
          </p:sp>
        </mc:Fallback>
      </mc:AlternateContent>
      <p:sp>
        <p:nvSpPr>
          <p:cNvPr id="47" name="TextBox 46">
            <a:extLst>
              <a:ext uri="{FF2B5EF4-FFF2-40B4-BE49-F238E27FC236}">
                <a16:creationId xmlns:a16="http://schemas.microsoft.com/office/drawing/2014/main" id="{D4A98610-3EBF-4F15-84E0-6056DA50E62E}"/>
              </a:ext>
            </a:extLst>
          </p:cNvPr>
          <p:cNvSpPr txBox="1"/>
          <p:nvPr/>
        </p:nvSpPr>
        <p:spPr>
          <a:xfrm>
            <a:off x="237126" y="6219018"/>
            <a:ext cx="4036919" cy="276999"/>
          </a:xfrm>
          <a:prstGeom prst="rect">
            <a:avLst/>
          </a:prstGeom>
          <a:noFill/>
        </p:spPr>
        <p:txBody>
          <a:bodyPr wrap="square" rtlCol="0">
            <a:spAutoFit/>
          </a:bodyPr>
          <a:lstStyle/>
          <a:p>
            <a:r>
              <a:rPr lang="en-GB" sz="1200" dirty="0"/>
              <a:t>Sometimes known as a </a:t>
            </a:r>
            <a:r>
              <a:rPr lang="en-GB" sz="1200" b="1" dirty="0"/>
              <a:t>false negative</a:t>
            </a:r>
            <a:r>
              <a:rPr lang="en-GB" sz="1200" dirty="0"/>
              <a:t>. </a:t>
            </a:r>
          </a:p>
        </p:txBody>
      </p:sp>
      <p:cxnSp>
        <p:nvCxnSpPr>
          <p:cNvPr id="48" name="Straight Arrow Connector 47">
            <a:extLst>
              <a:ext uri="{FF2B5EF4-FFF2-40B4-BE49-F238E27FC236}">
                <a16:creationId xmlns:a16="http://schemas.microsoft.com/office/drawing/2014/main" id="{F712A420-5D7E-4AD1-85C7-01EAB5284DD5}"/>
              </a:ext>
            </a:extLst>
          </p:cNvPr>
          <p:cNvCxnSpPr>
            <a:cxnSpLocks/>
          </p:cNvCxnSpPr>
          <p:nvPr/>
        </p:nvCxnSpPr>
        <p:spPr>
          <a:xfrm flipH="1" flipV="1">
            <a:off x="1671419" y="6099408"/>
            <a:ext cx="84791" cy="14568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9" name="Straight Arrow Connector 48">
            <a:extLst>
              <a:ext uri="{FF2B5EF4-FFF2-40B4-BE49-F238E27FC236}">
                <a16:creationId xmlns:a16="http://schemas.microsoft.com/office/drawing/2014/main" id="{BD3B95DB-0FAF-4235-B23E-874821491EC3}"/>
              </a:ext>
            </a:extLst>
          </p:cNvPr>
          <p:cNvCxnSpPr>
            <a:cxnSpLocks/>
          </p:cNvCxnSpPr>
          <p:nvPr/>
        </p:nvCxnSpPr>
        <p:spPr>
          <a:xfrm flipH="1" flipV="1">
            <a:off x="4932040" y="6070673"/>
            <a:ext cx="84791" cy="14568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74821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fade">
                                      <p:cBhvr>
                                        <p:cTn id="26" dur="500"/>
                                        <p:tgtEl>
                                          <p:spTgt spid="4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7"/>
                                        </p:tgtEl>
                                        <p:attrNameLst>
                                          <p:attrName>style.visibility</p:attrName>
                                        </p:attrNameLst>
                                      </p:cBhvr>
                                      <p:to>
                                        <p:strVal val="visible"/>
                                      </p:to>
                                    </p:set>
                                    <p:animEffect transition="in" filter="fade">
                                      <p:cBhvr>
                                        <p:cTn id="29" dur="500"/>
                                        <p:tgtEl>
                                          <p:spTgt spid="47"/>
                                        </p:tgtEl>
                                      </p:cBhvr>
                                    </p:animEffect>
                                  </p:childTnLst>
                                </p:cTn>
                              </p:par>
                              <p:par>
                                <p:cTn id="30" presetID="10" presetClass="entr" presetSubtype="0" fill="hold" nodeType="with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fade">
                                      <p:cBhvr>
                                        <p:cTn id="32" dur="500"/>
                                        <p:tgtEl>
                                          <p:spTgt spid="48"/>
                                        </p:tgtEl>
                                      </p:cBhvr>
                                    </p:animEffect>
                                  </p:childTnLst>
                                </p:cTn>
                              </p:par>
                              <p:par>
                                <p:cTn id="33" presetID="10" presetClass="entr" presetSubtype="0" fill="hold" nodeType="withEffect">
                                  <p:stCondLst>
                                    <p:cond delay="0"/>
                                  </p:stCondLst>
                                  <p:childTnLst>
                                    <p:set>
                                      <p:cBhvr>
                                        <p:cTn id="34" dur="1" fill="hold">
                                          <p:stCondLst>
                                            <p:cond delay="0"/>
                                          </p:stCondLst>
                                        </p:cTn>
                                        <p:tgtEl>
                                          <p:spTgt spid="49"/>
                                        </p:tgtEl>
                                        <p:attrNameLst>
                                          <p:attrName>style.visibility</p:attrName>
                                        </p:attrNameLst>
                                      </p:cBhvr>
                                      <p:to>
                                        <p:strVal val="visible"/>
                                      </p:to>
                                    </p:set>
                                    <p:animEffect transition="in" filter="fade">
                                      <p:cBhvr>
                                        <p:cTn id="3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44" grpId="0" animBg="1"/>
      <p:bldP spid="45" grpId="0"/>
      <p:bldP spid="46" grpId="0"/>
      <p:bldP spid="4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6C96735-C502-4296-94A3-E6011D0632F9}"/>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960C86F6-48C4-423A-9676-81203850631D}"/>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Summary Table</a:t>
              </a:r>
              <a:endParaRPr lang="en-GB" sz="3200" dirty="0"/>
            </a:p>
          </p:txBody>
        </p:sp>
        <p:cxnSp>
          <p:nvCxnSpPr>
            <p:cNvPr id="4" name="Straight Connector 3">
              <a:extLst>
                <a:ext uri="{FF2B5EF4-FFF2-40B4-BE49-F238E27FC236}">
                  <a16:creationId xmlns:a16="http://schemas.microsoft.com/office/drawing/2014/main" id="{9D470BAB-5246-4925-B013-C01DE657B31C}"/>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9FA1984C-8BDE-47CE-B1A1-98FE8240247B}"/>
                  </a:ext>
                </a:extLst>
              </p:cNvPr>
              <p:cNvGraphicFramePr>
                <a:graphicFrameLocks noGrp="1"/>
              </p:cNvGraphicFramePr>
              <p:nvPr>
                <p:extLst>
                  <p:ext uri="{D42A27DB-BD31-4B8C-83A1-F6EECF244321}">
                    <p14:modId xmlns:p14="http://schemas.microsoft.com/office/powerpoint/2010/main" val="1758944528"/>
                  </p:ext>
                </p:extLst>
              </p:nvPr>
            </p:nvGraphicFramePr>
            <p:xfrm>
              <a:off x="779959" y="2441575"/>
              <a:ext cx="6672361" cy="1899920"/>
            </p:xfrm>
            <a:graphic>
              <a:graphicData uri="http://schemas.openxmlformats.org/drawingml/2006/table">
                <a:tbl>
                  <a:tblPr firstRow="1" bandRow="1">
                    <a:tableStyleId>{5940675A-B579-460E-94D1-54222C63F5DA}</a:tableStyleId>
                  </a:tblPr>
                  <a:tblGrid>
                    <a:gridCol w="1326148">
                      <a:extLst>
                        <a:ext uri="{9D8B030D-6E8A-4147-A177-3AD203B41FA5}">
                          <a16:colId xmlns:a16="http://schemas.microsoft.com/office/drawing/2014/main" val="1370734081"/>
                        </a:ext>
                      </a:extLst>
                    </a:gridCol>
                    <a:gridCol w="675817">
                      <a:extLst>
                        <a:ext uri="{9D8B030D-6E8A-4147-A177-3AD203B41FA5}">
                          <a16:colId xmlns:a16="http://schemas.microsoft.com/office/drawing/2014/main" val="884192684"/>
                        </a:ext>
                      </a:extLst>
                    </a:gridCol>
                    <a:gridCol w="2390523">
                      <a:extLst>
                        <a:ext uri="{9D8B030D-6E8A-4147-A177-3AD203B41FA5}">
                          <a16:colId xmlns:a16="http://schemas.microsoft.com/office/drawing/2014/main" val="1848345707"/>
                        </a:ext>
                      </a:extLst>
                    </a:gridCol>
                    <a:gridCol w="2279873">
                      <a:extLst>
                        <a:ext uri="{9D8B030D-6E8A-4147-A177-3AD203B41FA5}">
                          <a16:colId xmlns:a16="http://schemas.microsoft.com/office/drawing/2014/main" val="3562790070"/>
                        </a:ext>
                      </a:extLst>
                    </a:gridCol>
                  </a:tblGrid>
                  <a:tr h="37084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GB" dirty="0"/>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gridSpan="2">
                      <a:txBody>
                        <a:bodyPr/>
                        <a:lstStyle/>
                        <a:p>
                          <a:r>
                            <a:rPr lang="en-GB" b="1" dirty="0"/>
                            <a:t>Which hypothesis is actually true</a:t>
                          </a:r>
                        </a:p>
                      </a:txBody>
                      <a:tcPr/>
                    </a:tc>
                    <a:tc hMerge="1">
                      <a:txBody>
                        <a:bodyPr/>
                        <a:lstStyle/>
                        <a:p>
                          <a:endParaRPr lang="en-GB" dirty="0"/>
                        </a:p>
                      </a:txBody>
                      <a:tcPr/>
                    </a:tc>
                    <a:extLst>
                      <a:ext uri="{0D108BD9-81ED-4DB2-BD59-A6C34878D82A}">
                        <a16:rowId xmlns:a16="http://schemas.microsoft.com/office/drawing/2014/main" val="3962348247"/>
                      </a:ext>
                    </a:extLst>
                  </a:tr>
                  <a:tr h="37084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en-GB" dirty="0"/>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en-GB" smtClean="0">
                                        <a:latin typeface="Cambria Math" panose="02040503050406030204" pitchFamily="18" charset="0"/>
                                      </a:rPr>
                                      <m:t>𝐻</m:t>
                                    </m:r>
                                  </m:e>
                                  <m:sub>
                                    <m:r>
                                      <a:rPr lang="en-GB" smtClean="0">
                                        <a:latin typeface="Cambria Math" panose="02040503050406030204" pitchFamily="18" charset="0"/>
                                      </a:rPr>
                                      <m:t>0</m:t>
                                    </m:r>
                                  </m:sub>
                                </m:sSub>
                              </m:oMath>
                            </m:oMathPara>
                          </a14:m>
                          <a:endParaRPr lang="en-GB"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en-GB" smtClean="0">
                                        <a:latin typeface="Cambria Math" panose="02040503050406030204" pitchFamily="18" charset="0"/>
                                      </a:rPr>
                                      <m:t>𝐻</m:t>
                                    </m:r>
                                  </m:e>
                                  <m:sub>
                                    <m:r>
                                      <a:rPr lang="en-GB" smtClean="0">
                                        <a:latin typeface="Cambria Math" panose="02040503050406030204" pitchFamily="18" charset="0"/>
                                      </a:rPr>
                                      <m:t>1</m:t>
                                    </m:r>
                                  </m:sub>
                                </m:sSub>
                              </m:oMath>
                            </m:oMathPara>
                          </a14:m>
                          <a:endParaRPr lang="en-GB" dirty="0"/>
                        </a:p>
                      </a:txBody>
                      <a:tcPr/>
                    </a:tc>
                    <a:extLst>
                      <a:ext uri="{0D108BD9-81ED-4DB2-BD59-A6C34878D82A}">
                        <a16:rowId xmlns:a16="http://schemas.microsoft.com/office/drawing/2014/main" val="2481068198"/>
                      </a:ext>
                    </a:extLst>
                  </a:tr>
                  <a:tr h="370840">
                    <a:tc rowSpan="2">
                      <a:txBody>
                        <a:bodyPr/>
                        <a:lstStyle/>
                        <a:p>
                          <a:r>
                            <a:rPr lang="en-GB" b="1" dirty="0"/>
                            <a:t>Conclusion of test</a:t>
                          </a:r>
                        </a:p>
                      </a:txBody>
                      <a:tcPr/>
                    </a:tc>
                    <a:tc>
                      <a:txBody>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en-GB" smtClean="0">
                                        <a:latin typeface="Cambria Math" panose="02040503050406030204" pitchFamily="18" charset="0"/>
                                      </a:rPr>
                                      <m:t>𝐻</m:t>
                                    </m:r>
                                  </m:e>
                                  <m:sub>
                                    <m:r>
                                      <a:rPr lang="en-GB" smtClean="0">
                                        <a:latin typeface="Cambria Math" panose="02040503050406030204" pitchFamily="18" charset="0"/>
                                      </a:rPr>
                                      <m:t>0</m:t>
                                    </m:r>
                                  </m:sub>
                                </m:sSub>
                              </m:oMath>
                            </m:oMathPara>
                          </a14:m>
                          <a:endParaRPr lang="en-GB" dirty="0"/>
                        </a:p>
                      </a:txBody>
                      <a:tcPr/>
                    </a:tc>
                    <a:tc>
                      <a:txBody>
                        <a:bodyPr/>
                        <a:lstStyle/>
                        <a:p>
                          <a:r>
                            <a:rPr lang="en-GB" dirty="0">
                              <a:solidFill>
                                <a:schemeClr val="accent3"/>
                              </a:solidFill>
                            </a:rPr>
                            <a:t>OK </a:t>
                          </a:r>
                          <a:br>
                            <a:rPr lang="en-GB" dirty="0">
                              <a:solidFill>
                                <a:schemeClr val="accent3"/>
                              </a:solidFill>
                            </a:rPr>
                          </a:br>
                          <a:r>
                            <a:rPr lang="en-GB" sz="1400" dirty="0">
                              <a:solidFill>
                                <a:schemeClr val="accent3"/>
                              </a:solidFill>
                            </a:rPr>
                            <a:t>(“true negative”)</a:t>
                          </a:r>
                          <a:endParaRPr lang="en-GB" dirty="0">
                            <a:solidFill>
                              <a:schemeClr val="accent3"/>
                            </a:solidFill>
                          </a:endParaRPr>
                        </a:p>
                      </a:txBody>
                      <a:tcPr/>
                    </a:tc>
                    <a:tc>
                      <a:txBody>
                        <a:bodyPr/>
                        <a:lstStyle/>
                        <a:p>
                          <a:r>
                            <a:rPr lang="en-GB" dirty="0">
                              <a:solidFill>
                                <a:srgbClr val="FF0000"/>
                              </a:solidFill>
                            </a:rPr>
                            <a:t>Type II error </a:t>
                          </a:r>
                          <a:br>
                            <a:rPr lang="en-GB" dirty="0">
                              <a:solidFill>
                                <a:srgbClr val="FF0000"/>
                              </a:solidFill>
                            </a:rPr>
                          </a:br>
                          <a:r>
                            <a:rPr lang="en-GB" sz="1400" dirty="0">
                              <a:solidFill>
                                <a:srgbClr val="FF0000"/>
                              </a:solidFill>
                            </a:rPr>
                            <a:t>(“false negative”)</a:t>
                          </a:r>
                          <a:endParaRPr lang="en-GB" dirty="0">
                            <a:solidFill>
                              <a:srgbClr val="FF0000"/>
                            </a:solidFill>
                          </a:endParaRPr>
                        </a:p>
                      </a:txBody>
                      <a:tcPr/>
                    </a:tc>
                    <a:extLst>
                      <a:ext uri="{0D108BD9-81ED-4DB2-BD59-A6C34878D82A}">
                        <a16:rowId xmlns:a16="http://schemas.microsoft.com/office/drawing/2014/main" val="1064959036"/>
                      </a:ext>
                    </a:extLst>
                  </a:tr>
                  <a:tr h="370840">
                    <a:tc vMerge="1">
                      <a:txBody>
                        <a:bodyPr/>
                        <a:lstStyle/>
                        <a:p>
                          <a:endParaRPr lang="en-GB"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GB" i="1" smtClean="0">
                                        <a:latin typeface="Cambria Math" panose="02040503050406030204" pitchFamily="18" charset="0"/>
                                      </a:rPr>
                                    </m:ctrlPr>
                                  </m:sSubPr>
                                  <m:e>
                                    <m:r>
                                      <a:rPr lang="en-GB" smtClean="0">
                                        <a:latin typeface="Cambria Math" panose="02040503050406030204" pitchFamily="18" charset="0"/>
                                      </a:rPr>
                                      <m:t>𝐻</m:t>
                                    </m:r>
                                  </m:e>
                                  <m:sub>
                                    <m:r>
                                      <a:rPr lang="en-GB" smtClean="0">
                                        <a:latin typeface="Cambria Math" panose="02040503050406030204" pitchFamily="18" charset="0"/>
                                      </a:rPr>
                                      <m:t>1</m:t>
                                    </m:r>
                                  </m:sub>
                                </m:sSub>
                              </m:oMath>
                            </m:oMathPara>
                          </a14:m>
                          <a:endParaRPr lang="en-GB" dirty="0"/>
                        </a:p>
                      </a:txBody>
                      <a:tcPr/>
                    </a:tc>
                    <a:tc>
                      <a:txBody>
                        <a:bodyPr/>
                        <a:lstStyle/>
                        <a:p>
                          <a:r>
                            <a:rPr lang="en-GB" dirty="0">
                              <a:solidFill>
                                <a:srgbClr val="FF0000"/>
                              </a:solidFill>
                            </a:rPr>
                            <a:t>Type I error </a:t>
                          </a:r>
                          <a:br>
                            <a:rPr lang="en-GB" dirty="0">
                              <a:solidFill>
                                <a:srgbClr val="FF0000"/>
                              </a:solidFill>
                            </a:rPr>
                          </a:br>
                          <a:r>
                            <a:rPr lang="en-GB" sz="1400" dirty="0">
                              <a:solidFill>
                                <a:srgbClr val="FF0000"/>
                              </a:solidFill>
                            </a:rPr>
                            <a:t>(“false positive”)</a:t>
                          </a:r>
                        </a:p>
                      </a:txBody>
                      <a:tcPr/>
                    </a:tc>
                    <a:tc>
                      <a:txBody>
                        <a:bodyPr/>
                        <a:lstStyle/>
                        <a:p>
                          <a:r>
                            <a:rPr lang="en-GB" dirty="0">
                              <a:solidFill>
                                <a:schemeClr val="accent3"/>
                              </a:solidFill>
                            </a:rPr>
                            <a:t>OK </a:t>
                          </a:r>
                          <a:br>
                            <a:rPr lang="en-GB" dirty="0">
                              <a:solidFill>
                                <a:schemeClr val="accent3"/>
                              </a:solidFill>
                            </a:rPr>
                          </a:br>
                          <a:r>
                            <a:rPr lang="en-GB" sz="1400" dirty="0">
                              <a:solidFill>
                                <a:schemeClr val="accent3"/>
                              </a:solidFill>
                            </a:rPr>
                            <a:t>(“true positive”)</a:t>
                          </a:r>
                        </a:p>
                      </a:txBody>
                      <a:tcPr/>
                    </a:tc>
                    <a:extLst>
                      <a:ext uri="{0D108BD9-81ED-4DB2-BD59-A6C34878D82A}">
                        <a16:rowId xmlns:a16="http://schemas.microsoft.com/office/drawing/2014/main" val="2750601995"/>
                      </a:ext>
                    </a:extLst>
                  </a:tr>
                </a:tbl>
              </a:graphicData>
            </a:graphic>
          </p:graphicFrame>
        </mc:Choice>
        <mc:Fallback xmlns="">
          <p:graphicFrame>
            <p:nvGraphicFramePr>
              <p:cNvPr id="5" name="Table 4">
                <a:extLst>
                  <a:ext uri="{FF2B5EF4-FFF2-40B4-BE49-F238E27FC236}">
                    <a16:creationId xmlns:a16="http://schemas.microsoft.com/office/drawing/2014/main" id="{9FA1984C-8BDE-47CE-B1A1-98FE8240247B}"/>
                  </a:ext>
                </a:extLst>
              </p:cNvPr>
              <p:cNvGraphicFramePr>
                <a:graphicFrameLocks noGrp="1"/>
              </p:cNvGraphicFramePr>
              <p:nvPr>
                <p:extLst>
                  <p:ext uri="{D42A27DB-BD31-4B8C-83A1-F6EECF244321}">
                    <p14:modId xmlns:p14="http://schemas.microsoft.com/office/powerpoint/2010/main" val="1758944528"/>
                  </p:ext>
                </p:extLst>
              </p:nvPr>
            </p:nvGraphicFramePr>
            <p:xfrm>
              <a:off x="779959" y="2441575"/>
              <a:ext cx="6672361" cy="1899920"/>
            </p:xfrm>
            <a:graphic>
              <a:graphicData uri="http://schemas.openxmlformats.org/drawingml/2006/table">
                <a:tbl>
                  <a:tblPr firstRow="1" bandRow="1">
                    <a:tableStyleId>{5940675A-B579-460E-94D1-54222C63F5DA}</a:tableStyleId>
                  </a:tblPr>
                  <a:tblGrid>
                    <a:gridCol w="1326148">
                      <a:extLst>
                        <a:ext uri="{9D8B030D-6E8A-4147-A177-3AD203B41FA5}">
                          <a16:colId xmlns:a16="http://schemas.microsoft.com/office/drawing/2014/main" val="1370734081"/>
                        </a:ext>
                      </a:extLst>
                    </a:gridCol>
                    <a:gridCol w="675817">
                      <a:extLst>
                        <a:ext uri="{9D8B030D-6E8A-4147-A177-3AD203B41FA5}">
                          <a16:colId xmlns:a16="http://schemas.microsoft.com/office/drawing/2014/main" val="884192684"/>
                        </a:ext>
                      </a:extLst>
                    </a:gridCol>
                    <a:gridCol w="2390523">
                      <a:extLst>
                        <a:ext uri="{9D8B030D-6E8A-4147-A177-3AD203B41FA5}">
                          <a16:colId xmlns:a16="http://schemas.microsoft.com/office/drawing/2014/main" val="1848345707"/>
                        </a:ext>
                      </a:extLst>
                    </a:gridCol>
                    <a:gridCol w="2279873">
                      <a:extLst>
                        <a:ext uri="{9D8B030D-6E8A-4147-A177-3AD203B41FA5}">
                          <a16:colId xmlns:a16="http://schemas.microsoft.com/office/drawing/2014/main" val="3562790070"/>
                        </a:ext>
                      </a:extLst>
                    </a:gridCol>
                  </a:tblGrid>
                  <a:tr h="37084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GB" dirty="0"/>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gridSpan="2">
                      <a:txBody>
                        <a:bodyPr/>
                        <a:lstStyle/>
                        <a:p>
                          <a:r>
                            <a:rPr lang="en-GB" b="1" dirty="0"/>
                            <a:t>Which hypothesis is actually true</a:t>
                          </a:r>
                        </a:p>
                      </a:txBody>
                      <a:tcPr/>
                    </a:tc>
                    <a:tc hMerge="1">
                      <a:txBody>
                        <a:bodyPr/>
                        <a:lstStyle/>
                        <a:p>
                          <a:endParaRPr lang="en-GB" dirty="0"/>
                        </a:p>
                      </a:txBody>
                      <a:tcPr/>
                    </a:tc>
                    <a:extLst>
                      <a:ext uri="{0D108BD9-81ED-4DB2-BD59-A6C34878D82A}">
                        <a16:rowId xmlns:a16="http://schemas.microsoft.com/office/drawing/2014/main" val="3962348247"/>
                      </a:ext>
                    </a:extLst>
                  </a:tr>
                  <a:tr h="370840">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endParaRPr lang="en-GB" dirty="0"/>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endParaRPr lang="en-US"/>
                        </a:p>
                      </a:txBody>
                      <a:tcPr>
                        <a:blipFill>
                          <a:blip r:embed="rId2"/>
                          <a:stretch>
                            <a:fillRect l="-83969" t="-108197" r="-95674" b="-329508"/>
                          </a:stretch>
                        </a:blipFill>
                      </a:tcPr>
                    </a:tc>
                    <a:tc>
                      <a:txBody>
                        <a:bodyPr/>
                        <a:lstStyle/>
                        <a:p>
                          <a:endParaRPr lang="en-US"/>
                        </a:p>
                      </a:txBody>
                      <a:tcPr>
                        <a:blipFill>
                          <a:blip r:embed="rId2"/>
                          <a:stretch>
                            <a:fillRect l="-193316" t="-108197" r="-535" b="-329508"/>
                          </a:stretch>
                        </a:blipFill>
                      </a:tcPr>
                    </a:tc>
                    <a:extLst>
                      <a:ext uri="{0D108BD9-81ED-4DB2-BD59-A6C34878D82A}">
                        <a16:rowId xmlns:a16="http://schemas.microsoft.com/office/drawing/2014/main" val="2481068198"/>
                      </a:ext>
                    </a:extLst>
                  </a:tr>
                  <a:tr h="579120">
                    <a:tc rowSpan="2">
                      <a:txBody>
                        <a:bodyPr/>
                        <a:lstStyle/>
                        <a:p>
                          <a:r>
                            <a:rPr lang="en-GB" b="1" dirty="0"/>
                            <a:t>Conclusion of test</a:t>
                          </a:r>
                        </a:p>
                      </a:txBody>
                      <a:tcPr/>
                    </a:tc>
                    <a:tc>
                      <a:txBody>
                        <a:bodyPr/>
                        <a:lstStyle/>
                        <a:p>
                          <a:endParaRPr lang="en-US"/>
                        </a:p>
                      </a:txBody>
                      <a:tcPr>
                        <a:blipFill>
                          <a:blip r:embed="rId2"/>
                          <a:stretch>
                            <a:fillRect l="-197297" t="-132292" r="-692793" b="-109375"/>
                          </a:stretch>
                        </a:blipFill>
                      </a:tcPr>
                    </a:tc>
                    <a:tc>
                      <a:txBody>
                        <a:bodyPr/>
                        <a:lstStyle/>
                        <a:p>
                          <a:r>
                            <a:rPr lang="en-GB" dirty="0">
                              <a:solidFill>
                                <a:schemeClr val="accent3"/>
                              </a:solidFill>
                            </a:rPr>
                            <a:t>OK </a:t>
                          </a:r>
                          <a:br>
                            <a:rPr lang="en-GB" dirty="0">
                              <a:solidFill>
                                <a:schemeClr val="accent3"/>
                              </a:solidFill>
                            </a:rPr>
                          </a:br>
                          <a:r>
                            <a:rPr lang="en-GB" sz="1400" dirty="0">
                              <a:solidFill>
                                <a:schemeClr val="accent3"/>
                              </a:solidFill>
                            </a:rPr>
                            <a:t>(“true negative”)</a:t>
                          </a:r>
                          <a:endParaRPr lang="en-GB" dirty="0">
                            <a:solidFill>
                              <a:schemeClr val="accent3"/>
                            </a:solidFill>
                          </a:endParaRPr>
                        </a:p>
                      </a:txBody>
                      <a:tcPr/>
                    </a:tc>
                    <a:tc>
                      <a:txBody>
                        <a:bodyPr/>
                        <a:lstStyle/>
                        <a:p>
                          <a:r>
                            <a:rPr lang="en-GB" dirty="0">
                              <a:solidFill>
                                <a:srgbClr val="FF0000"/>
                              </a:solidFill>
                            </a:rPr>
                            <a:t>Type II error </a:t>
                          </a:r>
                          <a:br>
                            <a:rPr lang="en-GB" dirty="0">
                              <a:solidFill>
                                <a:srgbClr val="FF0000"/>
                              </a:solidFill>
                            </a:rPr>
                          </a:br>
                          <a:r>
                            <a:rPr lang="en-GB" sz="1400" dirty="0">
                              <a:solidFill>
                                <a:srgbClr val="FF0000"/>
                              </a:solidFill>
                            </a:rPr>
                            <a:t>(“false negative”)</a:t>
                          </a:r>
                          <a:endParaRPr lang="en-GB" dirty="0">
                            <a:solidFill>
                              <a:srgbClr val="FF0000"/>
                            </a:solidFill>
                          </a:endParaRPr>
                        </a:p>
                      </a:txBody>
                      <a:tcPr/>
                    </a:tc>
                    <a:extLst>
                      <a:ext uri="{0D108BD9-81ED-4DB2-BD59-A6C34878D82A}">
                        <a16:rowId xmlns:a16="http://schemas.microsoft.com/office/drawing/2014/main" val="1064959036"/>
                      </a:ext>
                    </a:extLst>
                  </a:tr>
                  <a:tr h="579120">
                    <a:tc vMerge="1">
                      <a:txBody>
                        <a:bodyPr/>
                        <a:lstStyle/>
                        <a:p>
                          <a:endParaRPr lang="en-GB" dirty="0"/>
                        </a:p>
                      </a:txBody>
                      <a:tcPr/>
                    </a:tc>
                    <a:tc>
                      <a:txBody>
                        <a:bodyPr/>
                        <a:lstStyle/>
                        <a:p>
                          <a:endParaRPr lang="en-US"/>
                        </a:p>
                      </a:txBody>
                      <a:tcPr>
                        <a:blipFill>
                          <a:blip r:embed="rId2"/>
                          <a:stretch>
                            <a:fillRect l="-197297" t="-234737" r="-692793" b="-10526"/>
                          </a:stretch>
                        </a:blipFill>
                      </a:tcPr>
                    </a:tc>
                    <a:tc>
                      <a:txBody>
                        <a:bodyPr/>
                        <a:lstStyle/>
                        <a:p>
                          <a:r>
                            <a:rPr lang="en-GB" dirty="0">
                              <a:solidFill>
                                <a:srgbClr val="FF0000"/>
                              </a:solidFill>
                            </a:rPr>
                            <a:t>Type I error </a:t>
                          </a:r>
                          <a:br>
                            <a:rPr lang="en-GB" dirty="0">
                              <a:solidFill>
                                <a:srgbClr val="FF0000"/>
                              </a:solidFill>
                            </a:rPr>
                          </a:br>
                          <a:r>
                            <a:rPr lang="en-GB" sz="1400" dirty="0">
                              <a:solidFill>
                                <a:srgbClr val="FF0000"/>
                              </a:solidFill>
                            </a:rPr>
                            <a:t>(“false positive”)</a:t>
                          </a:r>
                        </a:p>
                      </a:txBody>
                      <a:tcPr/>
                    </a:tc>
                    <a:tc>
                      <a:txBody>
                        <a:bodyPr/>
                        <a:lstStyle/>
                        <a:p>
                          <a:r>
                            <a:rPr lang="en-GB" dirty="0">
                              <a:solidFill>
                                <a:schemeClr val="accent3"/>
                              </a:solidFill>
                            </a:rPr>
                            <a:t>OK </a:t>
                          </a:r>
                          <a:br>
                            <a:rPr lang="en-GB" dirty="0">
                              <a:solidFill>
                                <a:schemeClr val="accent3"/>
                              </a:solidFill>
                            </a:rPr>
                          </a:br>
                          <a:r>
                            <a:rPr lang="en-GB" sz="1400" dirty="0">
                              <a:solidFill>
                                <a:schemeClr val="accent3"/>
                              </a:solidFill>
                            </a:rPr>
                            <a:t>(“true positive”)</a:t>
                          </a:r>
                        </a:p>
                      </a:txBody>
                      <a:tcPr/>
                    </a:tc>
                    <a:extLst>
                      <a:ext uri="{0D108BD9-81ED-4DB2-BD59-A6C34878D82A}">
                        <a16:rowId xmlns:a16="http://schemas.microsoft.com/office/drawing/2014/main" val="2750601995"/>
                      </a:ext>
                    </a:extLst>
                  </a:tr>
                </a:tbl>
              </a:graphicData>
            </a:graphic>
          </p:graphicFrame>
        </mc:Fallback>
      </mc:AlternateContent>
      <p:sp>
        <p:nvSpPr>
          <p:cNvPr id="9" name="TextBox 8">
            <a:extLst>
              <a:ext uri="{FF2B5EF4-FFF2-40B4-BE49-F238E27FC236}">
                <a16:creationId xmlns:a16="http://schemas.microsoft.com/office/drawing/2014/main" id="{15B25708-2CCF-46EF-8294-E5CB43927DF8}"/>
              </a:ext>
            </a:extLst>
          </p:cNvPr>
          <p:cNvSpPr txBox="1"/>
          <p:nvPr/>
        </p:nvSpPr>
        <p:spPr>
          <a:xfrm>
            <a:off x="856159" y="1442492"/>
            <a:ext cx="2279873" cy="954107"/>
          </a:xfrm>
          <a:prstGeom prst="rect">
            <a:avLst/>
          </a:prstGeom>
          <a:noFill/>
        </p:spPr>
        <p:txBody>
          <a:bodyPr wrap="square" rtlCol="0">
            <a:spAutoFit/>
          </a:bodyPr>
          <a:lstStyle/>
          <a:p>
            <a:r>
              <a:rPr lang="en-GB" sz="1400" dirty="0"/>
              <a:t>e.g. As a doctor, concluding someone doesn’t have a disease when they indeed don’t.</a:t>
            </a:r>
          </a:p>
        </p:txBody>
      </p:sp>
      <p:cxnSp>
        <p:nvCxnSpPr>
          <p:cNvPr id="14" name="Straight Arrow Connector 13">
            <a:extLst>
              <a:ext uri="{FF2B5EF4-FFF2-40B4-BE49-F238E27FC236}">
                <a16:creationId xmlns:a16="http://schemas.microsoft.com/office/drawing/2014/main" id="{5FFD10EA-2649-4080-9D00-8C7BCDC8DD16}"/>
              </a:ext>
            </a:extLst>
          </p:cNvPr>
          <p:cNvCxnSpPr/>
          <p:nvPr/>
        </p:nvCxnSpPr>
        <p:spPr>
          <a:xfrm>
            <a:off x="1763688" y="2204864"/>
            <a:ext cx="1084287" cy="1081261"/>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4DFDBE14-46A2-4CB5-838F-6C89E0AD8292}"/>
              </a:ext>
            </a:extLst>
          </p:cNvPr>
          <p:cNvCxnSpPr>
            <a:cxnSpLocks/>
          </p:cNvCxnSpPr>
          <p:nvPr/>
        </p:nvCxnSpPr>
        <p:spPr>
          <a:xfrm flipH="1">
            <a:off x="6772275" y="2152650"/>
            <a:ext cx="323850" cy="1181100"/>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4180174D-716C-48D0-9414-79B8A0DDD7C4}"/>
              </a:ext>
            </a:extLst>
          </p:cNvPr>
          <p:cNvSpPr txBox="1"/>
          <p:nvPr/>
        </p:nvSpPr>
        <p:spPr>
          <a:xfrm>
            <a:off x="6226658" y="1093768"/>
            <a:ext cx="2583967" cy="954107"/>
          </a:xfrm>
          <a:prstGeom prst="rect">
            <a:avLst/>
          </a:prstGeom>
          <a:noFill/>
        </p:spPr>
        <p:txBody>
          <a:bodyPr wrap="square" rtlCol="0">
            <a:spAutoFit/>
          </a:bodyPr>
          <a:lstStyle/>
          <a:p>
            <a:r>
              <a:rPr lang="en-GB" sz="1400" dirty="0"/>
              <a:t>e.g. As a doctor, concluding someone doesn’t have a disease, when they actually have it (the worst-case scenario!)</a:t>
            </a:r>
          </a:p>
        </p:txBody>
      </p:sp>
      <p:cxnSp>
        <p:nvCxnSpPr>
          <p:cNvPr id="19" name="Straight Arrow Connector 18">
            <a:extLst>
              <a:ext uri="{FF2B5EF4-FFF2-40B4-BE49-F238E27FC236}">
                <a16:creationId xmlns:a16="http://schemas.microsoft.com/office/drawing/2014/main" id="{4BEB3389-C781-4B9D-B60E-27307F15421E}"/>
              </a:ext>
            </a:extLst>
          </p:cNvPr>
          <p:cNvCxnSpPr>
            <a:cxnSpLocks/>
          </p:cNvCxnSpPr>
          <p:nvPr/>
        </p:nvCxnSpPr>
        <p:spPr>
          <a:xfrm flipH="1" flipV="1">
            <a:off x="6543676" y="4514850"/>
            <a:ext cx="476249" cy="390525"/>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sp>
        <p:nvSpPr>
          <p:cNvPr id="22" name="TextBox 21">
            <a:extLst>
              <a:ext uri="{FF2B5EF4-FFF2-40B4-BE49-F238E27FC236}">
                <a16:creationId xmlns:a16="http://schemas.microsoft.com/office/drawing/2014/main" id="{858106BF-8D88-420A-8CA8-8ED78F2DCCAE}"/>
              </a:ext>
            </a:extLst>
          </p:cNvPr>
          <p:cNvSpPr txBox="1"/>
          <p:nvPr/>
        </p:nvSpPr>
        <p:spPr>
          <a:xfrm>
            <a:off x="6543676" y="5013176"/>
            <a:ext cx="2362199" cy="523220"/>
          </a:xfrm>
          <a:prstGeom prst="rect">
            <a:avLst/>
          </a:prstGeom>
          <a:noFill/>
        </p:spPr>
        <p:txBody>
          <a:bodyPr wrap="square" rtlCol="0">
            <a:spAutoFit/>
          </a:bodyPr>
          <a:lstStyle/>
          <a:p>
            <a:r>
              <a:rPr lang="en-GB" sz="1400" dirty="0"/>
              <a:t>e.g. Correctly diagnosing someone to have the disease.</a:t>
            </a:r>
          </a:p>
        </p:txBody>
      </p:sp>
      <p:cxnSp>
        <p:nvCxnSpPr>
          <p:cNvPr id="23" name="Straight Arrow Connector 22">
            <a:extLst>
              <a:ext uri="{FF2B5EF4-FFF2-40B4-BE49-F238E27FC236}">
                <a16:creationId xmlns:a16="http://schemas.microsoft.com/office/drawing/2014/main" id="{788ABBD4-6888-4C5C-973F-12726FFB17C2}"/>
              </a:ext>
            </a:extLst>
          </p:cNvPr>
          <p:cNvCxnSpPr>
            <a:cxnSpLocks/>
          </p:cNvCxnSpPr>
          <p:nvPr/>
        </p:nvCxnSpPr>
        <p:spPr>
          <a:xfrm flipV="1">
            <a:off x="2552700" y="4434449"/>
            <a:ext cx="390526" cy="451876"/>
          </a:xfrm>
          <a:prstGeom prst="straightConnector1">
            <a:avLst/>
          </a:prstGeom>
          <a:ln>
            <a:prstDash val="dash"/>
            <a:tailEnd type="triangle"/>
          </a:ln>
        </p:spPr>
        <p:style>
          <a:lnRef idx="1">
            <a:schemeClr val="dk1"/>
          </a:lnRef>
          <a:fillRef idx="0">
            <a:schemeClr val="dk1"/>
          </a:fillRef>
          <a:effectRef idx="0">
            <a:schemeClr val="dk1"/>
          </a:effectRef>
          <a:fontRef idx="minor">
            <a:schemeClr val="tx1"/>
          </a:fontRef>
        </p:style>
      </p:cxnSp>
      <p:sp>
        <p:nvSpPr>
          <p:cNvPr id="25" name="TextBox 24">
            <a:extLst>
              <a:ext uri="{FF2B5EF4-FFF2-40B4-BE49-F238E27FC236}">
                <a16:creationId xmlns:a16="http://schemas.microsoft.com/office/drawing/2014/main" id="{9512D649-9CA8-4AF3-BC81-BB5B2683A6E5}"/>
              </a:ext>
            </a:extLst>
          </p:cNvPr>
          <p:cNvSpPr txBox="1"/>
          <p:nvPr/>
        </p:nvSpPr>
        <p:spPr>
          <a:xfrm>
            <a:off x="1124731" y="4982305"/>
            <a:ext cx="2362199" cy="738664"/>
          </a:xfrm>
          <a:prstGeom prst="rect">
            <a:avLst/>
          </a:prstGeom>
          <a:noFill/>
        </p:spPr>
        <p:txBody>
          <a:bodyPr wrap="square" rtlCol="0">
            <a:spAutoFit/>
          </a:bodyPr>
          <a:lstStyle/>
          <a:p>
            <a:r>
              <a:rPr lang="en-GB" sz="1400" dirty="0"/>
              <a:t>e.g. Making an incorrect diagnosis of a disease when the patient doesn’t have it.</a:t>
            </a:r>
          </a:p>
        </p:txBody>
      </p:sp>
    </p:spTree>
    <p:extLst>
      <p:ext uri="{BB962C8B-B14F-4D97-AF65-F5344CB8AC3E}">
        <p14:creationId xmlns:p14="http://schemas.microsoft.com/office/powerpoint/2010/main" val="3694568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B46A5B4-16FE-49C7-B501-66291ED4AF42}"/>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56EB7547-0487-48FB-9E96-7939C1F08DE9}"/>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Example</a:t>
              </a:r>
            </a:p>
          </p:txBody>
        </p:sp>
        <p:cxnSp>
          <p:nvCxnSpPr>
            <p:cNvPr id="4" name="Straight Connector 3">
              <a:extLst>
                <a:ext uri="{FF2B5EF4-FFF2-40B4-BE49-F238E27FC236}">
                  <a16:creationId xmlns:a16="http://schemas.microsoft.com/office/drawing/2014/main" id="{92B5CD94-D244-4E88-A029-52DDD774D2BF}"/>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6" name="TextBox 5">
            <a:extLst>
              <a:ext uri="{FF2B5EF4-FFF2-40B4-BE49-F238E27FC236}">
                <a16:creationId xmlns:a16="http://schemas.microsoft.com/office/drawing/2014/main" id="{4A0FF71E-F093-400D-A49F-8DC59D7E3964}"/>
              </a:ext>
            </a:extLst>
          </p:cNvPr>
          <p:cNvSpPr txBox="1"/>
          <p:nvPr/>
        </p:nvSpPr>
        <p:spPr>
          <a:xfrm>
            <a:off x="323528" y="836712"/>
            <a:ext cx="8280920" cy="2308324"/>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600" b="0" dirty="0"/>
              <a:t>[Textbook] Accidents occurred on a stretch of motorway at an average rate of 6 per month. Many of the accidents that occurred involved vehicles skidding into the back of other vehicles. By way of a trial, a new type of road surface that is said to reduce the risk of vehicles skidding is laid on this stretch of road, and during the first month of operation 4 accidents occurred.</a:t>
            </a:r>
          </a:p>
          <a:p>
            <a:pPr marL="342900" indent="-342900">
              <a:buAutoNum type="alphaLcParenBoth"/>
            </a:pPr>
            <a:r>
              <a:rPr lang="en-GB" sz="1600" dirty="0"/>
              <a:t>Test this result to see if it gives evidence that there has been an improvement at the 5% level of significance.</a:t>
            </a:r>
          </a:p>
          <a:p>
            <a:pPr marL="342900" indent="-342900">
              <a:buAutoNum type="alphaLcParenBoth"/>
            </a:pPr>
            <a:r>
              <a:rPr lang="en-GB" sz="1600" dirty="0"/>
              <a:t>Calculate P(Type I error) for this test.</a:t>
            </a:r>
          </a:p>
          <a:p>
            <a:pPr marL="342900" indent="-342900">
              <a:buAutoNum type="alphaLcParenBoth"/>
            </a:pPr>
            <a:r>
              <a:rPr lang="en-GB" sz="1600" dirty="0"/>
              <a:t>If the true average rate of accidents occurring with the new type of road surface was 3.5, calculate the probability of a Type II error.</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81FFD26-D928-4100-83F1-04756CF3D0D3}"/>
                  </a:ext>
                </a:extLst>
              </p:cNvPr>
              <p:cNvSpPr txBox="1"/>
              <p:nvPr/>
            </p:nvSpPr>
            <p:spPr>
              <a:xfrm>
                <a:off x="516310" y="3280792"/>
                <a:ext cx="6552728" cy="3354765"/>
              </a:xfrm>
              <a:prstGeom prst="rect">
                <a:avLst/>
              </a:prstGeom>
              <a:noFill/>
            </p:spPr>
            <p:txBody>
              <a:bodyPr wrap="square" rtlCol="0">
                <a:spAutoFit/>
              </a:bodyPr>
              <a:lstStyle/>
              <a:p>
                <a:r>
                  <a:rPr lang="en-GB" sz="1600" dirty="0"/>
                  <a:t>Let </a:t>
                </a:r>
                <a14:m>
                  <m:oMath xmlns:m="http://schemas.openxmlformats.org/officeDocument/2006/math">
                    <m:r>
                      <a:rPr lang="en-GB" sz="1600" b="0" i="1" smtClean="0">
                        <a:latin typeface="Cambria Math" panose="02040503050406030204" pitchFamily="18" charset="0"/>
                      </a:rPr>
                      <m:t>𝑋</m:t>
                    </m:r>
                    <m:r>
                      <a:rPr lang="en-GB" sz="1600" b="0" i="1" smtClean="0">
                        <a:latin typeface="Cambria Math" panose="02040503050406030204" pitchFamily="18" charset="0"/>
                      </a:rPr>
                      <m:t>=</m:t>
                    </m:r>
                  </m:oMath>
                </a14:m>
                <a:r>
                  <a:rPr lang="en-GB" sz="1600" dirty="0"/>
                  <a:t> </a:t>
                </a:r>
                <a:r>
                  <a:rPr lang="en-GB" sz="1600" dirty="0" err="1"/>
                  <a:t>num</a:t>
                </a:r>
                <a:r>
                  <a:rPr lang="en-GB" sz="1600" dirty="0"/>
                  <a:t> accidents in given month. </a:t>
                </a:r>
                <a14:m>
                  <m:oMath xmlns:m="http://schemas.openxmlformats.org/officeDocument/2006/math">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𝑃𝑜</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𝜆</m:t>
                        </m:r>
                      </m:e>
                    </m:d>
                  </m:oMath>
                </a14:m>
                <a:endParaRPr lang="en-GB" sz="1600" dirty="0"/>
              </a:p>
              <a:p>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0</m:t>
                        </m:r>
                      </m:sub>
                    </m:sSub>
                    <m:r>
                      <a:rPr lang="en-GB" sz="1600" b="0" i="1" smtClean="0">
                        <a:latin typeface="Cambria Math" panose="02040503050406030204" pitchFamily="18" charset="0"/>
                      </a:rPr>
                      <m:t>:</m:t>
                    </m:r>
                    <m:r>
                      <a:rPr lang="en-GB" sz="1600" b="0" i="1" smtClean="0">
                        <a:latin typeface="Cambria Math" panose="02040503050406030204" pitchFamily="18" charset="0"/>
                      </a:rPr>
                      <m:t>𝜆</m:t>
                    </m:r>
                    <m:r>
                      <a:rPr lang="en-GB" sz="1600" b="0" i="1" smtClean="0">
                        <a:latin typeface="Cambria Math" panose="02040503050406030204" pitchFamily="18" charset="0"/>
                      </a:rPr>
                      <m:t>=6</m:t>
                    </m:r>
                  </m:oMath>
                </a14:m>
                <a:r>
                  <a:rPr lang="en-GB" sz="1600" dirty="0"/>
                  <a:t> (i.e. no change)</a:t>
                </a:r>
              </a:p>
              <a:p>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m:t>
                    </m:r>
                    <m:r>
                      <a:rPr lang="en-GB" sz="1600" b="0" i="1" smtClean="0">
                        <a:latin typeface="Cambria Math" panose="02040503050406030204" pitchFamily="18" charset="0"/>
                      </a:rPr>
                      <m:t>𝜆</m:t>
                    </m:r>
                    <m:r>
                      <a:rPr lang="en-GB" sz="1600" b="0" i="1" smtClean="0">
                        <a:latin typeface="Cambria Math" panose="02040503050406030204" pitchFamily="18" charset="0"/>
                      </a:rPr>
                      <m:t>&lt;6</m:t>
                    </m:r>
                  </m:oMath>
                </a14:m>
                <a:r>
                  <a:rPr lang="en-GB" sz="1600" dirty="0"/>
                  <a:t> (i.e. fewer accidents)</a:t>
                </a:r>
              </a:p>
              <a:p>
                <a:r>
                  <a:rPr lang="en-GB" sz="1600" dirty="0"/>
                  <a:t>Assuming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0</m:t>
                        </m:r>
                      </m:sub>
                    </m:sSub>
                    <m:r>
                      <a:rPr lang="en-GB" sz="1600" b="0" i="1" smtClean="0">
                        <a:latin typeface="Cambria Math" panose="02040503050406030204" pitchFamily="18" charset="0"/>
                      </a:rPr>
                      <m:t>, </m:t>
                    </m:r>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𝑃𝑜</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6</m:t>
                        </m:r>
                      </m:e>
                    </m:d>
                  </m:oMath>
                </a14:m>
                <a:endParaRPr lang="en-GB" sz="1600" dirty="0"/>
              </a:p>
              <a:p>
                <a14:m>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≤4</m:t>
                        </m:r>
                      </m:e>
                      <m:e>
                        <m:r>
                          <a:rPr lang="en-GB" sz="1600" b="0" i="1" smtClean="0">
                            <a:latin typeface="Cambria Math" panose="02040503050406030204" pitchFamily="18" charset="0"/>
                          </a:rPr>
                          <m:t>𝜆</m:t>
                        </m:r>
                        <m:r>
                          <a:rPr lang="en-GB" sz="1600" b="0" i="1" smtClean="0">
                            <a:latin typeface="Cambria Math" panose="02040503050406030204" pitchFamily="18" charset="0"/>
                          </a:rPr>
                          <m:t>=6</m:t>
                        </m:r>
                      </m:e>
                    </m:d>
                    <m:r>
                      <a:rPr lang="en-GB" sz="1600" b="0" i="1" smtClean="0">
                        <a:latin typeface="Cambria Math" panose="02040503050406030204" pitchFamily="18" charset="0"/>
                      </a:rPr>
                      <m:t>=0.2851</m:t>
                    </m:r>
                  </m:oMath>
                </a14:m>
                <a:r>
                  <a:rPr lang="en-GB" sz="1600" dirty="0"/>
                  <a:t> </a:t>
                </a:r>
              </a:p>
              <a:p>
                <a:r>
                  <a:rPr lang="en-GB" sz="1600" dirty="0"/>
                  <a:t>0.2851 &gt; 0.5 so do not reject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0</m:t>
                        </m:r>
                      </m:sub>
                    </m:sSub>
                  </m:oMath>
                </a14:m>
                <a:r>
                  <a:rPr lang="en-GB" sz="1600" dirty="0"/>
                  <a:t>; insufficient evidence that number of accidents per month has decreased.</a:t>
                </a:r>
              </a:p>
              <a:p>
                <a:endParaRPr lang="en-GB" sz="1600" dirty="0"/>
              </a:p>
              <a:p>
                <a:r>
                  <a:rPr lang="en-GB" sz="1600" dirty="0"/>
                  <a:t>Using tables, critical region: </a:t>
                </a:r>
                <a14:m>
                  <m:oMath xmlns:m="http://schemas.openxmlformats.org/officeDocument/2006/math">
                    <m:r>
                      <a:rPr lang="en-GB" sz="1600" b="0" i="1" smtClean="0">
                        <a:latin typeface="Cambria Math" panose="02040503050406030204" pitchFamily="18" charset="0"/>
                      </a:rPr>
                      <m:t>𝑋</m:t>
                    </m:r>
                    <m:r>
                      <a:rPr lang="en-GB" sz="1600" b="0" i="1" smtClean="0">
                        <a:latin typeface="Cambria Math" panose="02040503050406030204" pitchFamily="18" charset="0"/>
                      </a:rPr>
                      <m:t>≤1</m:t>
                    </m:r>
                  </m:oMath>
                </a14:m>
                <a:r>
                  <a:rPr lang="en-GB" sz="1600" dirty="0"/>
                  <a:t> and </a:t>
                </a:r>
                <a14:m>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≤1</m:t>
                        </m:r>
                      </m:e>
                    </m:d>
                    <m:r>
                      <a:rPr lang="en-GB" sz="1600" b="0" i="1" smtClean="0">
                        <a:latin typeface="Cambria Math" panose="02040503050406030204" pitchFamily="18" charset="0"/>
                      </a:rPr>
                      <m:t>=0.0174</m:t>
                    </m:r>
                  </m:oMath>
                </a14:m>
                <a:endParaRPr lang="en-GB" sz="1600" dirty="0"/>
              </a:p>
              <a:p>
                <a:r>
                  <a:rPr lang="en-GB" sz="1600" dirty="0"/>
                  <a:t>Therefore probability of Type I error = 0.0174</a:t>
                </a:r>
              </a:p>
              <a:p>
                <a:endParaRPr lang="en-GB" sz="1600" dirty="0"/>
              </a:p>
              <a:p>
                <a14:m>
                  <m:oMath xmlns:m="http://schemas.openxmlformats.org/officeDocument/2006/math">
                    <m:r>
                      <a:rPr lang="en-GB" sz="1600" b="0" i="1" smtClean="0">
                        <a:latin typeface="Cambria Math" panose="02040503050406030204" pitchFamily="18" charset="0"/>
                      </a:rPr>
                      <m:t>𝑃</m:t>
                    </m:r>
                    <m:d>
                      <m:dPr>
                        <m:endChr m:val="|"/>
                        <m:ctrlPr>
                          <a:rPr lang="en-GB" sz="1600" b="0" i="1" smtClean="0">
                            <a:latin typeface="Cambria Math" panose="02040503050406030204" pitchFamily="18" charset="0"/>
                          </a:rPr>
                        </m:ctrlPr>
                      </m:dPr>
                      <m:e>
                        <m:r>
                          <a:rPr lang="en-GB" sz="1600" b="0" i="1" smtClean="0">
                            <a:latin typeface="Cambria Math" panose="02040503050406030204" pitchFamily="18" charset="0"/>
                          </a:rPr>
                          <m:t>𝑇𝑦𝑝𝑒</m:t>
                        </m:r>
                        <m:r>
                          <a:rPr lang="en-GB" sz="1600" b="0" i="1" smtClean="0">
                            <a:latin typeface="Cambria Math" panose="02040503050406030204" pitchFamily="18" charset="0"/>
                          </a:rPr>
                          <m:t> </m:t>
                        </m:r>
                        <m:r>
                          <a:rPr lang="en-GB" sz="1600" b="0" i="1" smtClean="0">
                            <a:latin typeface="Cambria Math" panose="02040503050406030204" pitchFamily="18" charset="0"/>
                          </a:rPr>
                          <m:t>𝐼𝐼</m:t>
                        </m:r>
                        <m:r>
                          <a:rPr lang="en-GB" sz="1600" b="0" i="1" smtClean="0">
                            <a:latin typeface="Cambria Math" panose="02040503050406030204" pitchFamily="18" charset="0"/>
                          </a:rPr>
                          <m:t> </m:t>
                        </m:r>
                        <m:r>
                          <a:rPr lang="en-GB" sz="1600" b="0" i="1" smtClean="0">
                            <a:latin typeface="Cambria Math" panose="02040503050406030204" pitchFamily="18" charset="0"/>
                          </a:rPr>
                          <m:t>𝑒𝑟𝑟𝑜𝑟</m:t>
                        </m:r>
                        <m:r>
                          <a:rPr lang="en-GB" sz="1600" b="0" i="1" smtClean="0">
                            <a:latin typeface="Cambria Math" panose="02040503050406030204" pitchFamily="18" charset="0"/>
                          </a:rPr>
                          <m:t> </m:t>
                        </m:r>
                      </m:e>
                    </m:d>
                    <m:r>
                      <a:rPr lang="en-GB" sz="1600" b="0" i="1" smtClean="0">
                        <a:latin typeface="Cambria Math" panose="02040503050406030204" pitchFamily="18" charset="0"/>
                      </a:rPr>
                      <m:t>𝜆</m:t>
                    </m:r>
                    <m:r>
                      <a:rPr lang="en-GB" sz="1600" b="0" i="1" smtClean="0">
                        <a:latin typeface="Cambria Math" panose="02040503050406030204" pitchFamily="18" charset="0"/>
                      </a:rPr>
                      <m:t>=3.5)=</m:t>
                    </m:r>
                    <m:r>
                      <a:rPr lang="en-GB" sz="1600" b="0" i="1" smtClean="0">
                        <a:latin typeface="Cambria Math" panose="02040503050406030204" pitchFamily="18" charset="0"/>
                      </a:rPr>
                      <m:t>𝑃</m:t>
                    </m:r>
                    <m:d>
                      <m:dPr>
                        <m:endChr m:val="|"/>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≥2 </m:t>
                        </m:r>
                      </m:e>
                    </m:d>
                    <m:r>
                      <a:rPr lang="en-GB" sz="1600" b="0" i="1" smtClean="0">
                        <a:latin typeface="Cambria Math" panose="02040503050406030204" pitchFamily="18" charset="0"/>
                      </a:rPr>
                      <m:t>𝜆</m:t>
                    </m:r>
                    <m:r>
                      <a:rPr lang="en-GB" sz="1600" b="0" i="1" smtClean="0">
                        <a:latin typeface="Cambria Math" panose="02040503050406030204" pitchFamily="18" charset="0"/>
                      </a:rPr>
                      <m:t>=3.5)</m:t>
                    </m:r>
                  </m:oMath>
                </a14:m>
                <a:r>
                  <a:rPr lang="en-GB" sz="1600" b="0" dirty="0"/>
                  <a:t> </a:t>
                </a:r>
                <a:br>
                  <a:rPr lang="en-GB" sz="1600" b="0" dirty="0"/>
                </a:br>
                <a14:m>
                  <m:oMath xmlns:m="http://schemas.openxmlformats.org/officeDocument/2006/math">
                    <m:r>
                      <a:rPr lang="en-GB" sz="1600" b="0" i="1" smtClean="0">
                        <a:latin typeface="Cambria Math" panose="02040503050406030204" pitchFamily="18" charset="0"/>
                      </a:rPr>
                      <m:t>=1−</m:t>
                    </m:r>
                    <m:r>
                      <a:rPr lang="en-GB" sz="1600" b="0" i="1" smtClean="0">
                        <a:latin typeface="Cambria Math" panose="02040503050406030204" pitchFamily="18" charset="0"/>
                      </a:rPr>
                      <m:t>𝑃</m:t>
                    </m:r>
                    <m:d>
                      <m:dPr>
                        <m:endChr m:val="|"/>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≤1 </m:t>
                        </m:r>
                      </m:e>
                    </m:d>
                    <m:r>
                      <a:rPr lang="en-GB" sz="1600" b="0" i="1" smtClean="0">
                        <a:latin typeface="Cambria Math" panose="02040503050406030204" pitchFamily="18" charset="0"/>
                      </a:rPr>
                      <m:t>𝜆</m:t>
                    </m:r>
                    <m:r>
                      <a:rPr lang="en-GB" sz="1600" b="0" i="1" smtClean="0">
                        <a:latin typeface="Cambria Math" panose="02040503050406030204" pitchFamily="18" charset="0"/>
                      </a:rPr>
                      <m:t>=3.5)=0.8641</m:t>
                    </m:r>
                  </m:oMath>
                </a14:m>
                <a:r>
                  <a:rPr lang="en-GB" sz="1600" dirty="0"/>
                  <a:t> </a:t>
                </a:r>
              </a:p>
            </p:txBody>
          </p:sp>
        </mc:Choice>
        <mc:Fallback xmlns="">
          <p:sp>
            <p:nvSpPr>
              <p:cNvPr id="7" name="TextBox 6">
                <a:extLst>
                  <a:ext uri="{FF2B5EF4-FFF2-40B4-BE49-F238E27FC236}">
                    <a16:creationId xmlns:a16="http://schemas.microsoft.com/office/drawing/2014/main" id="{381FFD26-D928-4100-83F1-04756CF3D0D3}"/>
                  </a:ext>
                </a:extLst>
              </p:cNvPr>
              <p:cNvSpPr txBox="1">
                <a:spLocks noRot="1" noChangeAspect="1" noMove="1" noResize="1" noEditPoints="1" noAdjustHandles="1" noChangeArrowheads="1" noChangeShapeType="1" noTextEdit="1"/>
              </p:cNvSpPr>
              <p:nvPr/>
            </p:nvSpPr>
            <p:spPr>
              <a:xfrm>
                <a:off x="516310" y="3280792"/>
                <a:ext cx="6552728" cy="3354765"/>
              </a:xfrm>
              <a:prstGeom prst="rect">
                <a:avLst/>
              </a:prstGeom>
              <a:blipFill>
                <a:blip r:embed="rId2"/>
                <a:stretch>
                  <a:fillRect l="-558" t="-54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B6A348A-2ED7-4FFE-A3C9-F89546532062}"/>
                  </a:ext>
                </a:extLst>
              </p:cNvPr>
              <p:cNvSpPr txBox="1"/>
              <p:nvPr/>
            </p:nvSpPr>
            <p:spPr>
              <a:xfrm>
                <a:off x="5681835" y="5684490"/>
                <a:ext cx="3433589" cy="1015663"/>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dirty="0"/>
                  <a:t>Carefully reflect on what a Type II error: it’s when we incorrectly accepted </a:t>
                </a:r>
                <a14:m>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𝐻</m:t>
                        </m:r>
                      </m:e>
                      <m:sub>
                        <m:r>
                          <a:rPr lang="en-GB" sz="1200" b="0" i="1" smtClean="0">
                            <a:latin typeface="Cambria Math" panose="02040503050406030204" pitchFamily="18" charset="0"/>
                          </a:rPr>
                          <m:t>0</m:t>
                        </m:r>
                      </m:sub>
                    </m:sSub>
                  </m:oMath>
                </a14:m>
                <a:r>
                  <a:rPr lang="en-GB" sz="1200" dirty="0"/>
                  <a:t> when in fact </a:t>
                </a:r>
                <a14:m>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𝐻</m:t>
                        </m:r>
                      </m:e>
                      <m:sub>
                        <m:r>
                          <a:rPr lang="en-GB" sz="1200" b="0" i="1" smtClean="0">
                            <a:latin typeface="Cambria Math" panose="02040503050406030204" pitchFamily="18" charset="0"/>
                          </a:rPr>
                          <m:t>1</m:t>
                        </m:r>
                      </m:sub>
                    </m:sSub>
                  </m:oMath>
                </a14:m>
                <a:r>
                  <a:rPr lang="en-GB" sz="1200" dirty="0"/>
                  <a:t> was true. If </a:t>
                </a:r>
                <a14:m>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𝐻</m:t>
                        </m:r>
                      </m:e>
                      <m:sub>
                        <m:r>
                          <a:rPr lang="en-GB" sz="1200" b="0" i="1" smtClean="0">
                            <a:latin typeface="Cambria Math" panose="02040503050406030204" pitchFamily="18" charset="0"/>
                          </a:rPr>
                          <m:t>1</m:t>
                        </m:r>
                      </m:sub>
                    </m:sSub>
                  </m:oMath>
                </a14:m>
                <a:r>
                  <a:rPr lang="en-GB" sz="1200" dirty="0"/>
                  <a:t> is true, the parameter </a:t>
                </a:r>
                <a14:m>
                  <m:oMath xmlns:m="http://schemas.openxmlformats.org/officeDocument/2006/math">
                    <m:r>
                      <a:rPr lang="en-GB" sz="1200" b="0" i="1" smtClean="0">
                        <a:latin typeface="Cambria Math" panose="02040503050406030204" pitchFamily="18" charset="0"/>
                      </a:rPr>
                      <m:t>𝜆</m:t>
                    </m:r>
                  </m:oMath>
                </a14:m>
                <a:r>
                  <a:rPr lang="en-GB" sz="1200" dirty="0"/>
                  <a:t> we use is different. If we accepted </a:t>
                </a:r>
                <a14:m>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𝐻</m:t>
                        </m:r>
                      </m:e>
                      <m:sub>
                        <m:r>
                          <a:rPr lang="en-GB" sz="1200" b="0" i="1" smtClean="0">
                            <a:latin typeface="Cambria Math" panose="02040503050406030204" pitchFamily="18" charset="0"/>
                          </a:rPr>
                          <m:t>0</m:t>
                        </m:r>
                      </m:sub>
                    </m:sSub>
                  </m:oMath>
                </a14:m>
                <a:r>
                  <a:rPr lang="en-GB" sz="1200" dirty="0"/>
                  <a:t>, then it’s the probability we’re </a:t>
                </a:r>
                <a:r>
                  <a:rPr lang="en-GB" sz="1200" b="1" dirty="0"/>
                  <a:t>NOT</a:t>
                </a:r>
                <a:r>
                  <a:rPr lang="en-GB" sz="1200" dirty="0"/>
                  <a:t> in the (original) critical region.</a:t>
                </a:r>
              </a:p>
            </p:txBody>
          </p:sp>
        </mc:Choice>
        <mc:Fallback xmlns="">
          <p:sp>
            <p:nvSpPr>
              <p:cNvPr id="8" name="TextBox 7">
                <a:extLst>
                  <a:ext uri="{FF2B5EF4-FFF2-40B4-BE49-F238E27FC236}">
                    <a16:creationId xmlns:a16="http://schemas.microsoft.com/office/drawing/2014/main" id="{1B6A348A-2ED7-4FFE-A3C9-F89546532062}"/>
                  </a:ext>
                </a:extLst>
              </p:cNvPr>
              <p:cNvSpPr txBox="1">
                <a:spLocks noRot="1" noChangeAspect="1" noMove="1" noResize="1" noEditPoints="1" noAdjustHandles="1" noChangeArrowheads="1" noChangeShapeType="1" noTextEdit="1"/>
              </p:cNvSpPr>
              <p:nvPr/>
            </p:nvSpPr>
            <p:spPr>
              <a:xfrm>
                <a:off x="5681835" y="5684490"/>
                <a:ext cx="3433589" cy="1015663"/>
              </a:xfrm>
              <a:prstGeom prst="rect">
                <a:avLst/>
              </a:prstGeom>
              <a:blipFill>
                <a:blip r:embed="rId3"/>
                <a:stretch>
                  <a:fillRect r="-176" b="-2339"/>
                </a:stretch>
              </a:blipFill>
            </p:spPr>
            <p:txBody>
              <a:bodyPr/>
              <a:lstStyle/>
              <a:p>
                <a:r>
                  <a:rPr lang="en-GB">
                    <a:noFill/>
                  </a:rPr>
                  <a:t> </a:t>
                </a:r>
              </a:p>
            </p:txBody>
          </p:sp>
        </mc:Fallback>
      </mc:AlternateContent>
      <p:cxnSp>
        <p:nvCxnSpPr>
          <p:cNvPr id="10" name="Straight Arrow Connector 9">
            <a:extLst>
              <a:ext uri="{FF2B5EF4-FFF2-40B4-BE49-F238E27FC236}">
                <a16:creationId xmlns:a16="http://schemas.microsoft.com/office/drawing/2014/main" id="{CF8FFDEA-1C2A-4D7F-BFB8-280898F1B67B}"/>
              </a:ext>
            </a:extLst>
          </p:cNvPr>
          <p:cNvCxnSpPr>
            <a:cxnSpLocks/>
          </p:cNvCxnSpPr>
          <p:nvPr/>
        </p:nvCxnSpPr>
        <p:spPr>
          <a:xfrm flipH="1" flipV="1">
            <a:off x="4886325" y="6134100"/>
            <a:ext cx="800100" cy="857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Rectangle 10">
            <a:extLst>
              <a:ext uri="{FF2B5EF4-FFF2-40B4-BE49-F238E27FC236}">
                <a16:creationId xmlns:a16="http://schemas.microsoft.com/office/drawing/2014/main" id="{7616E49A-1384-4573-AF16-6B7601312264}"/>
              </a:ext>
            </a:extLst>
          </p:cNvPr>
          <p:cNvSpPr/>
          <p:nvPr/>
        </p:nvSpPr>
        <p:spPr>
          <a:xfrm>
            <a:off x="179512" y="3356992"/>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12" name="Rectangle 11">
            <a:extLst>
              <a:ext uri="{FF2B5EF4-FFF2-40B4-BE49-F238E27FC236}">
                <a16:creationId xmlns:a16="http://schemas.microsoft.com/office/drawing/2014/main" id="{4B08C907-C412-4DCF-B953-AAAAB2CAB2B4}"/>
              </a:ext>
            </a:extLst>
          </p:cNvPr>
          <p:cNvSpPr/>
          <p:nvPr/>
        </p:nvSpPr>
        <p:spPr>
          <a:xfrm>
            <a:off x="179512" y="5301208"/>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13" name="Rectangle 12">
            <a:extLst>
              <a:ext uri="{FF2B5EF4-FFF2-40B4-BE49-F238E27FC236}">
                <a16:creationId xmlns:a16="http://schemas.microsoft.com/office/drawing/2014/main" id="{5B1EB9A2-4611-4878-B60A-4FA1143CA311}"/>
              </a:ext>
            </a:extLst>
          </p:cNvPr>
          <p:cNvSpPr/>
          <p:nvPr/>
        </p:nvSpPr>
        <p:spPr>
          <a:xfrm>
            <a:off x="179512" y="6026088"/>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c</a:t>
            </a:r>
          </a:p>
        </p:txBody>
      </p:sp>
      <p:sp>
        <p:nvSpPr>
          <p:cNvPr id="14" name="Rectangle 13">
            <a:extLst>
              <a:ext uri="{FF2B5EF4-FFF2-40B4-BE49-F238E27FC236}">
                <a16:creationId xmlns:a16="http://schemas.microsoft.com/office/drawing/2014/main" id="{600C42ED-15D4-4A8C-A95A-885A04A6E6B7}"/>
              </a:ext>
            </a:extLst>
          </p:cNvPr>
          <p:cNvSpPr/>
          <p:nvPr/>
        </p:nvSpPr>
        <p:spPr>
          <a:xfrm>
            <a:off x="395536" y="3356992"/>
            <a:ext cx="6120679" cy="173454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5" name="Rectangle 14">
            <a:extLst>
              <a:ext uri="{FF2B5EF4-FFF2-40B4-BE49-F238E27FC236}">
                <a16:creationId xmlns:a16="http://schemas.microsoft.com/office/drawing/2014/main" id="{3927C74E-C6F1-43BA-94F3-9C91B742D338}"/>
              </a:ext>
            </a:extLst>
          </p:cNvPr>
          <p:cNvSpPr/>
          <p:nvPr/>
        </p:nvSpPr>
        <p:spPr>
          <a:xfrm>
            <a:off x="395537" y="5303490"/>
            <a:ext cx="5167063" cy="47818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6" name="Rectangle 15">
            <a:extLst>
              <a:ext uri="{FF2B5EF4-FFF2-40B4-BE49-F238E27FC236}">
                <a16:creationId xmlns:a16="http://schemas.microsoft.com/office/drawing/2014/main" id="{4E920A5E-7397-4E58-9BEE-B8706CB1764C}"/>
              </a:ext>
            </a:extLst>
          </p:cNvPr>
          <p:cNvSpPr/>
          <p:nvPr/>
        </p:nvSpPr>
        <p:spPr>
          <a:xfrm>
            <a:off x="395537" y="6025765"/>
            <a:ext cx="4386013" cy="51791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8" name="TextBox 17">
            <a:extLst>
              <a:ext uri="{FF2B5EF4-FFF2-40B4-BE49-F238E27FC236}">
                <a16:creationId xmlns:a16="http://schemas.microsoft.com/office/drawing/2014/main" id="{4F9F4C8F-DF70-4CA5-81C0-A08C0EA93396}"/>
              </a:ext>
            </a:extLst>
          </p:cNvPr>
          <p:cNvSpPr txBox="1"/>
          <p:nvPr/>
        </p:nvSpPr>
        <p:spPr>
          <a:xfrm>
            <a:off x="6741764" y="5020049"/>
            <a:ext cx="2255492" cy="46166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dirty="0"/>
              <a:t>For Type I or II tests you need to calculate the critical region.</a:t>
            </a:r>
          </a:p>
        </p:txBody>
      </p:sp>
      <p:cxnSp>
        <p:nvCxnSpPr>
          <p:cNvPr id="19" name="Straight Arrow Connector 18">
            <a:extLst>
              <a:ext uri="{FF2B5EF4-FFF2-40B4-BE49-F238E27FC236}">
                <a16:creationId xmlns:a16="http://schemas.microsoft.com/office/drawing/2014/main" id="{550B2F6C-2918-46AE-B294-F525005F41CA}"/>
              </a:ext>
            </a:extLst>
          </p:cNvPr>
          <p:cNvCxnSpPr>
            <a:cxnSpLocks/>
          </p:cNvCxnSpPr>
          <p:nvPr/>
        </p:nvCxnSpPr>
        <p:spPr>
          <a:xfrm flipH="1">
            <a:off x="5784328" y="5238750"/>
            <a:ext cx="959372" cy="15471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628859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5"/>
                                        </p:tgtEl>
                                      </p:cBhvr>
                                    </p:animEffect>
                                    <p:set>
                                      <p:cBhvr>
                                        <p:cTn id="13"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6"/>
                                        </p:tgtEl>
                                      </p:cBhvr>
                                    </p:animEffect>
                                    <p:set>
                                      <p:cBhvr>
                                        <p:cTn id="19"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4" grpId="0" animBg="1"/>
      <p:bldP spid="15"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9BB4906-D894-4225-8685-7373A7669507}"/>
                  </a:ext>
                </a:extLst>
              </p:cNvPr>
              <p:cNvSpPr txBox="1"/>
              <p:nvPr/>
            </p:nvSpPr>
            <p:spPr>
              <a:xfrm>
                <a:off x="467544" y="2420888"/>
                <a:ext cx="6120680" cy="3132974"/>
              </a:xfrm>
              <a:prstGeom prst="rect">
                <a:avLst/>
              </a:prstGeom>
              <a:noFill/>
            </p:spPr>
            <p:txBody>
              <a:bodyPr wrap="square" rtlCol="0">
                <a:spAutoFit/>
              </a:bodyPr>
              <a:lstStyle/>
              <a:p>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r>
                      <a:rPr lang="en-GB" b="0" i="1" smtClean="0">
                        <a:latin typeface="Cambria Math" panose="02040503050406030204" pitchFamily="18" charset="0"/>
                      </a:rPr>
                      <m:t>:</m:t>
                    </m:r>
                    <m:r>
                      <a:rPr lang="en-GB" b="0" i="1" smtClean="0">
                        <a:latin typeface="Cambria Math" panose="02040503050406030204" pitchFamily="18" charset="0"/>
                      </a:rPr>
                      <m:t>𝑝</m:t>
                    </m:r>
                    <m:r>
                      <a:rPr lang="en-GB" b="0" i="1" smtClean="0">
                        <a:latin typeface="Cambria Math" panose="02040503050406030204" pitchFamily="18" charset="0"/>
                      </a:rPr>
                      <m:t>=0.5,   </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1</m:t>
                        </m:r>
                      </m:sub>
                    </m:sSub>
                    <m:r>
                      <a:rPr lang="en-GB" b="0" i="1" smtClean="0">
                        <a:latin typeface="Cambria Math" panose="02040503050406030204" pitchFamily="18" charset="0"/>
                      </a:rPr>
                      <m:t>:</m:t>
                    </m:r>
                    <m:r>
                      <a:rPr lang="en-GB" b="0" i="1" smtClean="0">
                        <a:latin typeface="Cambria Math" panose="02040503050406030204" pitchFamily="18" charset="0"/>
                      </a:rPr>
                      <m:t>𝑝</m:t>
                    </m:r>
                    <m:r>
                      <a:rPr lang="en-GB" b="0" i="1" smtClean="0">
                        <a:latin typeface="Cambria Math" panose="02040503050406030204" pitchFamily="18" charset="0"/>
                      </a:rPr>
                      <m:t>≠0.5</m:t>
                    </m:r>
                  </m:oMath>
                </a14:m>
                <a:r>
                  <a:rPr lang="en-GB" dirty="0"/>
                  <a:t> </a:t>
                </a:r>
              </a:p>
              <a:p>
                <a:r>
                  <a:rPr lang="en-GB" dirty="0"/>
                  <a:t>Let </a:t>
                </a:r>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m:t>
                    </m:r>
                  </m:oMath>
                </a14:m>
                <a:r>
                  <a:rPr lang="en-GB" dirty="0"/>
                  <a:t> </a:t>
                </a:r>
                <a:r>
                  <a:rPr lang="en-GB" dirty="0" err="1"/>
                  <a:t>num</a:t>
                </a:r>
                <a:r>
                  <a:rPr lang="en-GB" dirty="0"/>
                  <a:t> heads in 20 spins</a:t>
                </a:r>
              </a:p>
              <a:p>
                <a:r>
                  <a:rPr lang="en-GB" dirty="0"/>
                  <a:t>Assuming </a:t>
                </a:r>
                <a14:m>
                  <m:oMath xmlns:m="http://schemas.openxmlformats.org/officeDocument/2006/math">
                    <m:sSub>
                      <m:sSubPr>
                        <m:ctrlPr>
                          <a:rPr lang="en-GB" b="0" i="1" smtClean="0">
                            <a:latin typeface="Cambria Math" panose="02040503050406030204" pitchFamily="18" charset="0"/>
                          </a:rPr>
                        </m:ctrlPr>
                      </m:sSubPr>
                      <m:e>
                        <m:r>
                          <a:rPr lang="en-GB" b="0" i="1" smtClean="0">
                            <a:latin typeface="Cambria Math" panose="02040503050406030204" pitchFamily="18" charset="0"/>
                          </a:rPr>
                          <m:t>𝐻</m:t>
                        </m:r>
                      </m:e>
                      <m:sub>
                        <m:r>
                          <a:rPr lang="en-GB" b="0" i="1" smtClean="0">
                            <a:latin typeface="Cambria Math" panose="02040503050406030204" pitchFamily="18" charset="0"/>
                          </a:rPr>
                          <m:t>0</m:t>
                        </m:r>
                      </m:sub>
                    </m:sSub>
                  </m:oMath>
                </a14:m>
                <a:r>
                  <a:rPr lang="en-GB" dirty="0"/>
                  <a:t>, </a:t>
                </a:r>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𝐵</m:t>
                    </m:r>
                    <m:r>
                      <a:rPr lang="en-GB" b="0" i="1" smtClean="0">
                        <a:latin typeface="Cambria Math" panose="02040503050406030204" pitchFamily="18" charset="0"/>
                      </a:rPr>
                      <m:t>(20,0.5)</m:t>
                    </m:r>
                  </m:oMath>
                </a14:m>
                <a:endParaRPr lang="en-GB" dirty="0"/>
              </a:p>
              <a:p>
                <a:endParaRPr lang="en-GB" dirty="0"/>
              </a:p>
              <a:p>
                <a:r>
                  <a:rPr lang="en-GB" dirty="0"/>
                  <a:t>Uses tables, critical region is </a:t>
                </a:r>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≤5 </m:t>
                    </m:r>
                  </m:oMath>
                </a14:m>
                <a:r>
                  <a:rPr lang="en-GB" dirty="0"/>
                  <a:t>or </a:t>
                </a:r>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≥15</m:t>
                    </m:r>
                  </m:oMath>
                </a14:m>
                <a:endParaRPr lang="en-GB" dirty="0"/>
              </a:p>
              <a:p>
                <a:r>
                  <a:rPr lang="en-GB" dirty="0"/>
                  <a:t>where </a:t>
                </a:r>
                <a14:m>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≤5</m:t>
                        </m:r>
                      </m:e>
                    </m:d>
                    <m:r>
                      <a:rPr lang="en-GB" b="0" i="1" smtClean="0">
                        <a:latin typeface="Cambria Math" panose="02040503050406030204" pitchFamily="18" charset="0"/>
                      </a:rPr>
                      <m:t>=0.0207</m:t>
                    </m:r>
                  </m:oMath>
                </a14:m>
                <a:r>
                  <a:rPr lang="en-GB" dirty="0"/>
                  <a:t> and </a:t>
                </a:r>
                <a14:m>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≥15</m:t>
                        </m:r>
                      </m:e>
                    </m:d>
                    <m:r>
                      <a:rPr lang="en-GB" b="0" i="1" smtClean="0">
                        <a:latin typeface="Cambria Math" panose="02040503050406030204" pitchFamily="18" charset="0"/>
                      </a:rPr>
                      <m:t>=0.0207</m:t>
                    </m:r>
                  </m:oMath>
                </a14:m>
                <a:endParaRPr lang="en-GB" dirty="0"/>
              </a:p>
              <a:p>
                <a:endParaRPr lang="en-GB" dirty="0"/>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𝑇𝑦𝑝𝑒</m:t>
                          </m:r>
                          <m:r>
                            <a:rPr lang="en-GB" b="0" i="1" smtClean="0">
                              <a:latin typeface="Cambria Math" panose="02040503050406030204" pitchFamily="18" charset="0"/>
                            </a:rPr>
                            <m:t> </m:t>
                          </m:r>
                          <m:r>
                            <a:rPr lang="en-GB" b="0" i="1" smtClean="0">
                              <a:latin typeface="Cambria Math" panose="02040503050406030204" pitchFamily="18" charset="0"/>
                            </a:rPr>
                            <m:t>𝐼</m:t>
                          </m:r>
                          <m:r>
                            <a:rPr lang="en-GB" b="0" i="1" smtClean="0">
                              <a:latin typeface="Cambria Math" panose="02040503050406030204" pitchFamily="18" charset="0"/>
                            </a:rPr>
                            <m:t> </m:t>
                          </m:r>
                          <m:r>
                            <a:rPr lang="en-GB" b="0" i="1" smtClean="0">
                              <a:latin typeface="Cambria Math" panose="02040503050406030204" pitchFamily="18" charset="0"/>
                            </a:rPr>
                            <m:t>𝑒𝑟𝑟𝑜𝑟</m:t>
                          </m:r>
                        </m:e>
                      </m:d>
                      <m:r>
                        <a:rPr lang="en-GB" b="0" i="1" smtClean="0">
                          <a:latin typeface="Cambria Math" panose="02040503050406030204" pitchFamily="18" charset="0"/>
                        </a:rPr>
                        <m:t>=</m:t>
                      </m:r>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≤5</m:t>
                          </m:r>
                        </m:e>
                        <m:e>
                          <m:r>
                            <a:rPr lang="en-GB" b="0" i="1" smtClean="0">
                              <a:latin typeface="Cambria Math" panose="02040503050406030204" pitchFamily="18" charset="0"/>
                            </a:rPr>
                            <m:t>𝑝</m:t>
                          </m:r>
                          <m:r>
                            <a:rPr lang="en-GB" b="0" i="1" smtClean="0">
                              <a:latin typeface="Cambria Math" panose="02040503050406030204" pitchFamily="18" charset="0"/>
                            </a:rPr>
                            <m:t>=0.5</m:t>
                          </m:r>
                        </m:e>
                      </m:d>
                      <m:r>
                        <a:rPr lang="en-GB" b="0" i="1" smtClean="0">
                          <a:latin typeface="Cambria Math" panose="02040503050406030204" pitchFamily="18" charset="0"/>
                        </a:rPr>
                        <m:t>+</m:t>
                      </m:r>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≥15</m:t>
                          </m:r>
                        </m:e>
                        <m:e>
                          <m:r>
                            <a:rPr lang="en-GB" b="0" i="1" smtClean="0">
                              <a:latin typeface="Cambria Math" panose="02040503050406030204" pitchFamily="18" charset="0"/>
                            </a:rPr>
                            <m:t>𝑝</m:t>
                          </m:r>
                          <m:r>
                            <a:rPr lang="en-GB" b="0" i="1" smtClean="0">
                              <a:latin typeface="Cambria Math" panose="02040503050406030204" pitchFamily="18" charset="0"/>
                            </a:rPr>
                            <m:t>=0.5</m:t>
                          </m:r>
                        </m:e>
                      </m:d>
                      <m:r>
                        <a:rPr lang="en-GB" b="0" i="1" smtClean="0">
                          <a:latin typeface="Cambria Math" panose="02040503050406030204" pitchFamily="18" charset="0"/>
                        </a:rPr>
                        <m:t>=0.0207+0.0207=0.0414</m:t>
                      </m:r>
                    </m:oMath>
                  </m:oMathPara>
                </a14:m>
                <a:endParaRPr lang="en-GB" dirty="0"/>
              </a:p>
              <a:p>
                <a:endParaRPr lang="en-GB" dirty="0"/>
              </a:p>
              <a:p>
                <a14:m>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𝑇𝑦𝑝𝑒</m:t>
                        </m:r>
                        <m:r>
                          <a:rPr lang="en-GB" b="0" i="1" smtClean="0">
                            <a:latin typeface="Cambria Math" panose="02040503050406030204" pitchFamily="18" charset="0"/>
                          </a:rPr>
                          <m:t> </m:t>
                        </m:r>
                        <m:r>
                          <a:rPr lang="en-GB" b="0" i="1" smtClean="0">
                            <a:latin typeface="Cambria Math" panose="02040503050406030204" pitchFamily="18" charset="0"/>
                          </a:rPr>
                          <m:t>𝐼𝐼</m:t>
                        </m:r>
                        <m:r>
                          <a:rPr lang="en-GB" b="0" i="1" smtClean="0">
                            <a:latin typeface="Cambria Math" panose="02040503050406030204" pitchFamily="18" charset="0"/>
                          </a:rPr>
                          <m:t> </m:t>
                        </m:r>
                        <m:r>
                          <a:rPr lang="en-GB" b="0" i="1" smtClean="0">
                            <a:latin typeface="Cambria Math" panose="02040503050406030204" pitchFamily="18" charset="0"/>
                          </a:rPr>
                          <m:t>𝑒𝑟𝑟𝑜𝑟</m:t>
                        </m:r>
                      </m:e>
                    </m:d>
                    <m:r>
                      <a:rPr lang="en-GB" b="0" i="1" smtClean="0">
                        <a:latin typeface="Cambria Math" panose="02040503050406030204" pitchFamily="18" charset="0"/>
                      </a:rPr>
                      <m:t>=</m:t>
                    </m:r>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6≤</m:t>
                        </m:r>
                        <m:r>
                          <a:rPr lang="en-GB" b="0" i="1" smtClean="0">
                            <a:latin typeface="Cambria Math" panose="02040503050406030204" pitchFamily="18" charset="0"/>
                          </a:rPr>
                          <m:t>𝑋</m:t>
                        </m:r>
                        <m:r>
                          <a:rPr lang="en-GB" b="0" i="1" smtClean="0">
                            <a:latin typeface="Cambria Math" panose="02040503050406030204" pitchFamily="18" charset="0"/>
                          </a:rPr>
                          <m:t>≤14</m:t>
                        </m:r>
                      </m:e>
                      <m:e>
                        <m:r>
                          <a:rPr lang="en-GB" b="0" i="1" smtClean="0">
                            <a:latin typeface="Cambria Math" panose="02040503050406030204" pitchFamily="18" charset="0"/>
                          </a:rPr>
                          <m:t>𝑝</m:t>
                        </m:r>
                        <m:r>
                          <a:rPr lang="en-GB" b="0" i="1" smtClean="0">
                            <a:latin typeface="Cambria Math" panose="02040503050406030204" pitchFamily="18" charset="0"/>
                          </a:rPr>
                          <m:t>=0.25</m:t>
                        </m:r>
                      </m:e>
                    </m:d>
                    <m:r>
                      <a:rPr lang="en-GB" b="0" i="1" smtClean="0">
                        <a:latin typeface="Cambria Math" panose="02040503050406030204" pitchFamily="18" charset="0"/>
                      </a:rPr>
                      <m:t>=…=0.3828</m:t>
                    </m:r>
                  </m:oMath>
                </a14:m>
                <a:r>
                  <a:rPr lang="en-GB" dirty="0"/>
                  <a:t> </a:t>
                </a:r>
              </a:p>
            </p:txBody>
          </p:sp>
        </mc:Choice>
        <mc:Fallback xmlns="">
          <p:sp>
            <p:nvSpPr>
              <p:cNvPr id="9" name="TextBox 8">
                <a:extLst>
                  <a:ext uri="{FF2B5EF4-FFF2-40B4-BE49-F238E27FC236}">
                    <a16:creationId xmlns:a16="http://schemas.microsoft.com/office/drawing/2014/main" id="{D9BB4906-D894-4225-8685-7373A7669507}"/>
                  </a:ext>
                </a:extLst>
              </p:cNvPr>
              <p:cNvSpPr txBox="1">
                <a:spLocks noRot="1" noChangeAspect="1" noMove="1" noResize="1" noEditPoints="1" noAdjustHandles="1" noChangeArrowheads="1" noChangeShapeType="1" noTextEdit="1"/>
              </p:cNvSpPr>
              <p:nvPr/>
            </p:nvSpPr>
            <p:spPr>
              <a:xfrm>
                <a:off x="467544" y="2420888"/>
                <a:ext cx="6120680" cy="3132974"/>
              </a:xfrm>
              <a:prstGeom prst="rect">
                <a:avLst/>
              </a:prstGeom>
              <a:blipFill>
                <a:blip r:embed="rId2"/>
                <a:stretch>
                  <a:fillRect l="-896" b="-584"/>
                </a:stretch>
              </a:blipFill>
            </p:spPr>
            <p:txBody>
              <a:bodyPr/>
              <a:lstStyle/>
              <a:p>
                <a:r>
                  <a:rPr lang="en-GB">
                    <a:noFill/>
                  </a:rPr>
                  <a:t> </a:t>
                </a:r>
              </a:p>
            </p:txBody>
          </p:sp>
        </mc:Fallback>
      </mc:AlternateContent>
      <p:sp>
        <p:nvSpPr>
          <p:cNvPr id="13" name="Rectangle 12">
            <a:extLst>
              <a:ext uri="{FF2B5EF4-FFF2-40B4-BE49-F238E27FC236}">
                <a16:creationId xmlns:a16="http://schemas.microsoft.com/office/drawing/2014/main" id="{BF390E35-91EB-4832-9F0F-003E758A015C}"/>
              </a:ext>
            </a:extLst>
          </p:cNvPr>
          <p:cNvSpPr/>
          <p:nvPr/>
        </p:nvSpPr>
        <p:spPr>
          <a:xfrm>
            <a:off x="433636" y="2509267"/>
            <a:ext cx="6233864" cy="166268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4" name="Rectangle 13">
            <a:extLst>
              <a:ext uri="{FF2B5EF4-FFF2-40B4-BE49-F238E27FC236}">
                <a16:creationId xmlns:a16="http://schemas.microsoft.com/office/drawing/2014/main" id="{C72785D3-37A3-4F3B-82F6-AEF1C163DCD8}"/>
              </a:ext>
            </a:extLst>
          </p:cNvPr>
          <p:cNvSpPr/>
          <p:nvPr/>
        </p:nvSpPr>
        <p:spPr>
          <a:xfrm>
            <a:off x="467544" y="4394386"/>
            <a:ext cx="6233864" cy="58719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5" name="Rectangle 14">
            <a:extLst>
              <a:ext uri="{FF2B5EF4-FFF2-40B4-BE49-F238E27FC236}">
                <a16:creationId xmlns:a16="http://schemas.microsoft.com/office/drawing/2014/main" id="{CFF8CBF3-E5D8-4233-910B-4DA352159821}"/>
              </a:ext>
            </a:extLst>
          </p:cNvPr>
          <p:cNvSpPr/>
          <p:nvPr/>
        </p:nvSpPr>
        <p:spPr>
          <a:xfrm>
            <a:off x="467544" y="5176283"/>
            <a:ext cx="6233864" cy="58719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grpSp>
        <p:nvGrpSpPr>
          <p:cNvPr id="3" name="Group 2">
            <a:extLst>
              <a:ext uri="{FF2B5EF4-FFF2-40B4-BE49-F238E27FC236}">
                <a16:creationId xmlns:a16="http://schemas.microsoft.com/office/drawing/2014/main" id="{6F75BE97-E3C7-4AC9-8EF3-F4C26648D283}"/>
              </a:ext>
            </a:extLst>
          </p:cNvPr>
          <p:cNvGrpSpPr/>
          <p:nvPr/>
        </p:nvGrpSpPr>
        <p:grpSpPr>
          <a:xfrm>
            <a:off x="0" y="0"/>
            <a:ext cx="9143074" cy="599127"/>
            <a:chOff x="0" y="13335"/>
            <a:chExt cx="9144218" cy="599127"/>
          </a:xfrm>
        </p:grpSpPr>
        <p:sp>
          <p:nvSpPr>
            <p:cNvPr id="4" name="TextBox 32">
              <a:extLst>
                <a:ext uri="{FF2B5EF4-FFF2-40B4-BE49-F238E27FC236}">
                  <a16:creationId xmlns:a16="http://schemas.microsoft.com/office/drawing/2014/main" id="{CDD335AB-79FF-495F-9097-8E6004F17223}"/>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Two-Tailed Example</a:t>
              </a:r>
            </a:p>
          </p:txBody>
        </p:sp>
        <p:cxnSp>
          <p:nvCxnSpPr>
            <p:cNvPr id="5" name="Straight Connector 4">
              <a:extLst>
                <a:ext uri="{FF2B5EF4-FFF2-40B4-BE49-F238E27FC236}">
                  <a16:creationId xmlns:a16="http://schemas.microsoft.com/office/drawing/2014/main" id="{4BF6637C-F750-4827-A74C-F95C9D26DD21}"/>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6" name="TextBox 5">
            <a:extLst>
              <a:ext uri="{FF2B5EF4-FFF2-40B4-BE49-F238E27FC236}">
                <a16:creationId xmlns:a16="http://schemas.microsoft.com/office/drawing/2014/main" id="{80057B04-DEF5-44EA-8BC7-5A664C9F5393}"/>
              </a:ext>
            </a:extLst>
          </p:cNvPr>
          <p:cNvSpPr txBox="1"/>
          <p:nvPr/>
        </p:nvSpPr>
        <p:spPr>
          <a:xfrm>
            <a:off x="323528" y="836712"/>
            <a:ext cx="8280920" cy="132343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600" b="0" dirty="0"/>
              <a:t>[Textbook] A coin is spun 20 times and a head is obtained on 7 occasions.</a:t>
            </a:r>
          </a:p>
          <a:p>
            <a:pPr marL="342900" indent="-342900">
              <a:buAutoNum type="alphaLcParenBoth"/>
            </a:pPr>
            <a:r>
              <a:rPr lang="en-GB" sz="1600" dirty="0"/>
              <a:t>Test, at the 5% significance level, to see whether or not the coin is biased.</a:t>
            </a:r>
          </a:p>
          <a:p>
            <a:pPr marL="342900" indent="-342900">
              <a:buAutoNum type="alphaLcParenBoth"/>
            </a:pPr>
            <a:r>
              <a:rPr lang="en-GB" sz="1600" dirty="0"/>
              <a:t>Calculate the probability of a Type I error for this test.</a:t>
            </a:r>
          </a:p>
          <a:p>
            <a:pPr marL="342900" indent="-342900">
              <a:buAutoNum type="alphaLcParenBoth"/>
            </a:pPr>
            <a:r>
              <a:rPr lang="en-GB" sz="1600" dirty="0"/>
              <a:t>Given that the coin is biased and that this causes the tail to appear 3 times for each head that appears, calculate the probability of a Type II error for the test.</a:t>
            </a:r>
          </a:p>
        </p:txBody>
      </p:sp>
      <p:sp>
        <p:nvSpPr>
          <p:cNvPr id="10" name="Rectangle 9">
            <a:extLst>
              <a:ext uri="{FF2B5EF4-FFF2-40B4-BE49-F238E27FC236}">
                <a16:creationId xmlns:a16="http://schemas.microsoft.com/office/drawing/2014/main" id="{DFFA7395-627F-4244-B9CF-68D9A0239385}"/>
              </a:ext>
            </a:extLst>
          </p:cNvPr>
          <p:cNvSpPr/>
          <p:nvPr/>
        </p:nvSpPr>
        <p:spPr>
          <a:xfrm>
            <a:off x="217612" y="2509267"/>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11" name="Rectangle 10">
            <a:extLst>
              <a:ext uri="{FF2B5EF4-FFF2-40B4-BE49-F238E27FC236}">
                <a16:creationId xmlns:a16="http://schemas.microsoft.com/office/drawing/2014/main" id="{57F3ABE6-D486-4664-9B54-09541ED325E1}"/>
              </a:ext>
            </a:extLst>
          </p:cNvPr>
          <p:cNvSpPr/>
          <p:nvPr/>
        </p:nvSpPr>
        <p:spPr>
          <a:xfrm>
            <a:off x="217612" y="4397199"/>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12" name="Rectangle 11">
            <a:extLst>
              <a:ext uri="{FF2B5EF4-FFF2-40B4-BE49-F238E27FC236}">
                <a16:creationId xmlns:a16="http://schemas.microsoft.com/office/drawing/2014/main" id="{01D2C02A-A47A-4387-8FDA-C7E7D938445A}"/>
              </a:ext>
            </a:extLst>
          </p:cNvPr>
          <p:cNvSpPr/>
          <p:nvPr/>
        </p:nvSpPr>
        <p:spPr>
          <a:xfrm>
            <a:off x="215516" y="5176283"/>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c</a:t>
            </a:r>
          </a:p>
        </p:txBody>
      </p:sp>
    </p:spTree>
    <p:extLst>
      <p:ext uri="{BB962C8B-B14F-4D97-AF65-F5344CB8AC3E}">
        <p14:creationId xmlns:p14="http://schemas.microsoft.com/office/powerpoint/2010/main" val="402278282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4"/>
                                        </p:tgtEl>
                                      </p:cBhvr>
                                    </p:animEffect>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14" restart="whenNotActive" fill="hold" evtFilter="cancelBubble" nodeType="interactiveSeq">
                <p:stCondLst>
                  <p:cond evt="onClick" delay="0">
                    <p:tgtEl>
                      <p:spTgt spid="15"/>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5"/>
                                        </p:tgtEl>
                                      </p:cBhvr>
                                    </p:animEffect>
                                    <p:set>
                                      <p:cBhvr>
                                        <p:cTn id="19"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C241478-83EF-48FB-A727-7CEBB379022D}"/>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A3A2D10B-EEBB-444F-942C-CBA40876BF85}"/>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4" name="Straight Connector 3">
              <a:extLst>
                <a:ext uri="{FF2B5EF4-FFF2-40B4-BE49-F238E27FC236}">
                  <a16:creationId xmlns:a16="http://schemas.microsoft.com/office/drawing/2014/main" id="{D607427A-FC1C-4EB6-A5D3-3948901C9B7A}"/>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6" name="TextBox 5">
            <a:extLst>
              <a:ext uri="{FF2B5EF4-FFF2-40B4-BE49-F238E27FC236}">
                <a16:creationId xmlns:a16="http://schemas.microsoft.com/office/drawing/2014/main" id="{FE3661A4-B173-4E16-BD3B-DE9303017FD0}"/>
              </a:ext>
            </a:extLst>
          </p:cNvPr>
          <p:cNvSpPr txBox="1"/>
          <p:nvPr/>
        </p:nvSpPr>
        <p:spPr>
          <a:xfrm>
            <a:off x="323528" y="836712"/>
            <a:ext cx="8136904" cy="2062103"/>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600" b="0" dirty="0"/>
              <a:t>[Textbook] Jane knows from experience that 10% of the emails she receives are spam. After her email service upgraded the spam filters, she recorded the number of emails sent up to and including the first spam email. She wants to test, at the 5% significance level, whether this upgrade improved the spam filter.</a:t>
            </a:r>
          </a:p>
          <a:p>
            <a:pPr marL="342900" indent="-342900">
              <a:buAutoNum type="alphaLcParenBoth"/>
            </a:pPr>
            <a:r>
              <a:rPr lang="en-GB" sz="1600" dirty="0"/>
              <a:t>Find the critical region for her test.</a:t>
            </a:r>
          </a:p>
          <a:p>
            <a:pPr marL="342900" indent="-342900">
              <a:buAutoNum type="alphaLcParenBoth"/>
            </a:pPr>
            <a:r>
              <a:rPr lang="en-GB" sz="1600" dirty="0"/>
              <a:t>Calculate the probability of a Type I error for this test.</a:t>
            </a:r>
          </a:p>
          <a:p>
            <a:pPr marL="342900" indent="-342900">
              <a:buAutoNum type="alphaLcParenBoth"/>
            </a:pPr>
            <a:r>
              <a:rPr lang="en-GB" sz="1600" dirty="0"/>
              <a:t>Given that after the upgrade the probability of an email she receives being spam is now 1 in a 100, calculate the probability of a Type II error for the test.</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85EAB21-D3B8-4568-940C-3B010C80A186}"/>
                  </a:ext>
                </a:extLst>
              </p:cNvPr>
              <p:cNvSpPr txBox="1"/>
              <p:nvPr/>
            </p:nvSpPr>
            <p:spPr>
              <a:xfrm>
                <a:off x="599753" y="3102868"/>
                <a:ext cx="5674989" cy="3416320"/>
              </a:xfrm>
              <a:prstGeom prst="rect">
                <a:avLst/>
              </a:prstGeom>
              <a:noFill/>
            </p:spPr>
            <p:txBody>
              <a:bodyPr wrap="square" rtlCol="0">
                <a:spAutoFit/>
              </a:bodyPr>
              <a:lstStyle/>
              <a:p>
                <a:r>
                  <a:rPr lang="en-GB" sz="1600" dirty="0"/>
                  <a:t>Let </a:t>
                </a:r>
                <a14:m>
                  <m:oMath xmlns:m="http://schemas.openxmlformats.org/officeDocument/2006/math">
                    <m:r>
                      <a:rPr lang="en-GB" sz="1600" b="0" i="1" smtClean="0">
                        <a:latin typeface="Cambria Math" panose="02040503050406030204" pitchFamily="18" charset="0"/>
                      </a:rPr>
                      <m:t>𝑋</m:t>
                    </m:r>
                    <m:r>
                      <a:rPr lang="en-GB" sz="1600" b="0" i="1" smtClean="0">
                        <a:latin typeface="Cambria Math" panose="02040503050406030204" pitchFamily="18" charset="0"/>
                      </a:rPr>
                      <m:t>=</m:t>
                    </m:r>
                  </m:oMath>
                </a14:m>
                <a:r>
                  <a:rPr lang="en-GB" sz="1600" dirty="0"/>
                  <a:t> </a:t>
                </a:r>
                <a:r>
                  <a:rPr lang="en-GB" sz="1600" dirty="0" err="1"/>
                  <a:t>num</a:t>
                </a:r>
                <a:r>
                  <a:rPr lang="en-GB" sz="1600" dirty="0"/>
                  <a:t> emails sent up to and including first spam email. </a:t>
                </a:r>
                <a14:m>
                  <m:oMath xmlns:m="http://schemas.openxmlformats.org/officeDocument/2006/math">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𝐺𝑒𝑜</m:t>
                    </m:r>
                    <m:r>
                      <a:rPr lang="en-GB" sz="1600" b="0" i="1" smtClean="0">
                        <a:latin typeface="Cambria Math" panose="02040503050406030204" pitchFamily="18" charset="0"/>
                      </a:rPr>
                      <m:t>(</m:t>
                    </m:r>
                    <m:r>
                      <a:rPr lang="en-GB" sz="1600" b="0" i="1" smtClean="0">
                        <a:latin typeface="Cambria Math" panose="02040503050406030204" pitchFamily="18" charset="0"/>
                      </a:rPr>
                      <m:t>𝑝</m:t>
                    </m:r>
                    <m:r>
                      <a:rPr lang="en-GB" sz="1600" b="0" i="1" smtClean="0">
                        <a:latin typeface="Cambria Math" panose="02040503050406030204" pitchFamily="18" charset="0"/>
                      </a:rPr>
                      <m:t>)</m:t>
                    </m:r>
                  </m:oMath>
                </a14:m>
                <a:endParaRPr lang="en-GB" sz="1600" dirty="0"/>
              </a:p>
              <a:p>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0</m:t>
                        </m:r>
                      </m:sub>
                    </m:sSub>
                    <m:r>
                      <a:rPr lang="en-GB" sz="1600" b="0" i="1" smtClean="0">
                        <a:latin typeface="Cambria Math" panose="02040503050406030204" pitchFamily="18" charset="0"/>
                      </a:rPr>
                      <m:t>:</m:t>
                    </m:r>
                    <m:r>
                      <a:rPr lang="en-GB" sz="1600" b="0" i="1" smtClean="0">
                        <a:latin typeface="Cambria Math" panose="02040503050406030204" pitchFamily="18" charset="0"/>
                      </a:rPr>
                      <m:t>𝑝</m:t>
                    </m:r>
                    <m:r>
                      <a:rPr lang="en-GB" sz="1600" b="0" i="1" smtClean="0">
                        <a:latin typeface="Cambria Math" panose="02040503050406030204" pitchFamily="18" charset="0"/>
                      </a:rPr>
                      <m:t>=0.1, </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m:t>
                    </m:r>
                    <m:r>
                      <a:rPr lang="en-GB" sz="1600" b="0" i="1" smtClean="0">
                        <a:latin typeface="Cambria Math" panose="02040503050406030204" pitchFamily="18" charset="0"/>
                      </a:rPr>
                      <m:t>𝑝</m:t>
                    </m:r>
                    <m:r>
                      <a:rPr lang="en-GB" sz="1600" b="0" i="1" smtClean="0">
                        <a:latin typeface="Cambria Math" panose="02040503050406030204" pitchFamily="18" charset="0"/>
                      </a:rPr>
                      <m:t>&lt;0.1</m:t>
                    </m:r>
                  </m:oMath>
                </a14:m>
                <a:r>
                  <a:rPr lang="en-GB" sz="1600" dirty="0"/>
                  <a:t> </a:t>
                </a:r>
              </a:p>
              <a:p>
                <a:r>
                  <a:rPr lang="en-GB" sz="1600" dirty="0"/>
                  <a:t>Assuming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0</m:t>
                        </m:r>
                      </m:sub>
                    </m:sSub>
                    <m:r>
                      <a:rPr lang="en-GB" sz="1600" b="0" i="1" smtClean="0">
                        <a:latin typeface="Cambria Math" panose="02040503050406030204" pitchFamily="18" charset="0"/>
                      </a:rPr>
                      <m:t>, </m:t>
                    </m:r>
                    <m:r>
                      <a:rPr lang="en-GB" sz="1600" b="0" i="1" smtClean="0">
                        <a:latin typeface="Cambria Math" panose="02040503050406030204" pitchFamily="18" charset="0"/>
                      </a:rPr>
                      <m:t>𝑋</m:t>
                    </m:r>
                    <m:r>
                      <a:rPr lang="en-GB" sz="1600" b="0" i="0" smtClean="0">
                        <a:latin typeface="Cambria Math" panose="02040503050406030204" pitchFamily="18" charset="0"/>
                      </a:rPr>
                      <m:t>~</m:t>
                    </m:r>
                    <m:r>
                      <m:rPr>
                        <m:sty m:val="p"/>
                      </m:rPr>
                      <a:rPr lang="en-GB" sz="1600" b="0" i="0" smtClean="0">
                        <a:latin typeface="Cambria Math" panose="02040503050406030204" pitchFamily="18" charset="0"/>
                      </a:rPr>
                      <m:t>Geo</m:t>
                    </m:r>
                    <m:r>
                      <a:rPr lang="en-GB" sz="1600" b="0" i="0" smtClean="0">
                        <a:latin typeface="Cambria Math" panose="02040503050406030204" pitchFamily="18" charset="0"/>
                      </a:rPr>
                      <m:t>(0.1)</m:t>
                    </m:r>
                  </m:oMath>
                </a14:m>
                <a:endParaRPr lang="en-GB" sz="1600" dirty="0"/>
              </a:p>
              <a:p>
                <a:endParaRPr lang="en-GB" sz="1600" dirty="0"/>
              </a:p>
              <a:p>
                <a:r>
                  <a:rPr lang="en-GB" sz="1600" dirty="0"/>
                  <a:t>If critical value </a:t>
                </a:r>
                <a14:m>
                  <m:oMath xmlns:m="http://schemas.openxmlformats.org/officeDocument/2006/math">
                    <m:r>
                      <a:rPr lang="en-GB" sz="1600" b="0" i="1" smtClean="0">
                        <a:latin typeface="Cambria Math" panose="02040503050406030204" pitchFamily="18" charset="0"/>
                      </a:rPr>
                      <m:t>𝑐</m:t>
                    </m:r>
                  </m:oMath>
                </a14:m>
                <a:r>
                  <a:rPr lang="en-GB" sz="1600" dirty="0"/>
                  <a:t>, </a:t>
                </a:r>
                <a14:m>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𝑐</m:t>
                        </m:r>
                      </m:e>
                    </m:d>
                    <m:r>
                      <a:rPr lang="en-GB" sz="1600" b="0" i="1" smtClean="0">
                        <a:latin typeface="Cambria Math" panose="02040503050406030204" pitchFamily="18" charset="0"/>
                      </a:rPr>
                      <m:t>≤0.05</m:t>
                    </m:r>
                  </m:oMath>
                </a14:m>
                <a:endParaRPr lang="en-GB" sz="1600" dirty="0"/>
              </a:p>
              <a:p>
                <a:pPr/>
                <a14:m>
                  <m:oMathPara xmlns:m="http://schemas.openxmlformats.org/officeDocument/2006/math">
                    <m:oMathParaPr>
                      <m:jc m:val="centerGroup"/>
                    </m:oMathParaPr>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0.9</m:t>
                          </m:r>
                        </m:e>
                        <m:sup>
                          <m:r>
                            <a:rPr lang="en-GB" sz="1600" b="0" i="1" smtClean="0">
                              <a:latin typeface="Cambria Math" panose="02040503050406030204" pitchFamily="18" charset="0"/>
                            </a:rPr>
                            <m:t>𝑐</m:t>
                          </m:r>
                          <m:r>
                            <a:rPr lang="en-GB" sz="1600" b="0" i="1" smtClean="0">
                              <a:latin typeface="Cambria Math" panose="02040503050406030204" pitchFamily="18" charset="0"/>
                            </a:rPr>
                            <m:t>−1</m:t>
                          </m:r>
                        </m:sup>
                      </m:sSup>
                      <m:r>
                        <a:rPr lang="en-GB" sz="1600" b="0" i="1" smtClean="0">
                          <a:latin typeface="Cambria Math" panose="02040503050406030204" pitchFamily="18" charset="0"/>
                        </a:rPr>
                        <m:t>≤0.05</m:t>
                      </m:r>
                    </m:oMath>
                    <m:oMath xmlns:m="http://schemas.openxmlformats.org/officeDocument/2006/math">
                      <m:r>
                        <a:rPr lang="en-GB" sz="1600" b="0" i="1" smtClean="0">
                          <a:latin typeface="Cambria Math" panose="02040503050406030204" pitchFamily="18" charset="0"/>
                        </a:rPr>
                        <m:t>𝑐</m:t>
                      </m:r>
                      <m:r>
                        <a:rPr lang="en-GB" sz="1600" b="0" i="1" smtClean="0">
                          <a:latin typeface="Cambria Math" panose="02040503050406030204" pitchFamily="18" charset="0"/>
                        </a:rPr>
                        <m:t>≥</m:t>
                      </m:r>
                      <m:func>
                        <m:funcPr>
                          <m:ctrlPr>
                            <a:rPr lang="en-GB" sz="1600" b="0" i="1" smtClean="0">
                              <a:latin typeface="Cambria Math" panose="02040503050406030204" pitchFamily="18" charset="0"/>
                            </a:rPr>
                          </m:ctrlPr>
                        </m:funcPr>
                        <m:fName>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m:rPr>
                                  <m:sty m:val="p"/>
                                </m:rPr>
                                <a:rPr lang="en-GB" sz="1600" b="0" i="0" smtClean="0">
                                  <a:latin typeface="Cambria Math" panose="02040503050406030204" pitchFamily="18" charset="0"/>
                                </a:rPr>
                                <m:t>log</m:t>
                              </m:r>
                            </m:e>
                            <m:sub>
                              <m:r>
                                <a:rPr lang="en-GB" sz="1600" b="0" i="1" smtClean="0">
                                  <a:latin typeface="Cambria Math" panose="02040503050406030204" pitchFamily="18" charset="0"/>
                                </a:rPr>
                                <m:t>0.9</m:t>
                              </m:r>
                            </m:sub>
                          </m:sSub>
                        </m:fName>
                        <m:e>
                          <m:r>
                            <a:rPr lang="en-GB" sz="1600" b="0" i="1" smtClean="0">
                              <a:latin typeface="Cambria Math" panose="02040503050406030204" pitchFamily="18" charset="0"/>
                            </a:rPr>
                            <m:t>0.05</m:t>
                          </m:r>
                        </m:e>
                      </m:func>
                      <m:r>
                        <a:rPr lang="en-GB" sz="1600" b="0" i="1" smtClean="0">
                          <a:latin typeface="Cambria Math" panose="02040503050406030204" pitchFamily="18" charset="0"/>
                        </a:rPr>
                        <m:t>)+1   →   </m:t>
                      </m:r>
                      <m:r>
                        <a:rPr lang="en-GB" sz="1600" b="0" i="1" smtClean="0">
                          <a:latin typeface="Cambria Math" panose="02040503050406030204" pitchFamily="18" charset="0"/>
                        </a:rPr>
                        <m:t>𝑐</m:t>
                      </m:r>
                      <m:r>
                        <a:rPr lang="en-GB" sz="1600" b="0" i="1" smtClean="0">
                          <a:latin typeface="Cambria Math" panose="02040503050406030204" pitchFamily="18" charset="0"/>
                        </a:rPr>
                        <m:t>=30</m:t>
                      </m:r>
                    </m:oMath>
                  </m:oMathPara>
                </a14:m>
                <a:endParaRPr lang="en-GB" sz="1600" dirty="0"/>
              </a:p>
              <a:p>
                <a:r>
                  <a:rPr lang="en-GB" sz="1600" dirty="0"/>
                  <a:t>Critical region is </a:t>
                </a:r>
                <a14:m>
                  <m:oMath xmlns:m="http://schemas.openxmlformats.org/officeDocument/2006/math">
                    <m:r>
                      <a:rPr lang="en-GB" sz="1600" b="0" i="1" smtClean="0">
                        <a:latin typeface="Cambria Math" panose="02040503050406030204" pitchFamily="18" charset="0"/>
                      </a:rPr>
                      <m:t>𝑋</m:t>
                    </m:r>
                    <m:r>
                      <a:rPr lang="en-GB" sz="1600" b="0" i="1" smtClean="0">
                        <a:latin typeface="Cambria Math" panose="02040503050406030204" pitchFamily="18" charset="0"/>
                      </a:rPr>
                      <m:t>≥30</m:t>
                    </m:r>
                  </m:oMath>
                </a14:m>
                <a:endParaRPr lang="en-GB" sz="1600" dirty="0"/>
              </a:p>
              <a:p>
                <a:endParaRPr lang="en-GB" dirty="0"/>
              </a:p>
              <a:p>
                <a14:m>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≥30| </m:t>
                        </m:r>
                        <m:r>
                          <a:rPr lang="en-GB" b="0" i="1" smtClean="0">
                            <a:latin typeface="Cambria Math" panose="02040503050406030204" pitchFamily="18" charset="0"/>
                          </a:rPr>
                          <m:t>𝑝</m:t>
                        </m:r>
                        <m:r>
                          <a:rPr lang="en-GB" b="0" i="1" smtClean="0">
                            <a:latin typeface="Cambria Math" panose="02040503050406030204" pitchFamily="18" charset="0"/>
                          </a:rPr>
                          <m:t>=0.1</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0.9</m:t>
                        </m:r>
                      </m:e>
                      <m:sup>
                        <m:r>
                          <a:rPr lang="en-GB" b="0" i="1" smtClean="0">
                            <a:latin typeface="Cambria Math" panose="02040503050406030204" pitchFamily="18" charset="0"/>
                          </a:rPr>
                          <m:t>30−1</m:t>
                        </m:r>
                      </m:sup>
                    </m:sSup>
                    <m:r>
                      <a:rPr lang="en-GB" b="0" i="1" smtClean="0">
                        <a:latin typeface="Cambria Math" panose="02040503050406030204" pitchFamily="18" charset="0"/>
                      </a:rPr>
                      <m:t>=0.0471</m:t>
                    </m:r>
                  </m:oMath>
                </a14:m>
                <a:r>
                  <a:rPr lang="en-GB" dirty="0"/>
                  <a:t> </a:t>
                </a:r>
              </a:p>
              <a:p>
                <a:endParaRPr lang="en-GB" dirty="0"/>
              </a:p>
              <a:p>
                <a14:m>
                  <m:oMath xmlns:m="http://schemas.openxmlformats.org/officeDocument/2006/math">
                    <m:r>
                      <a:rPr lang="en-GB" b="0" i="1" smtClean="0">
                        <a:latin typeface="Cambria Math" panose="02040503050406030204" pitchFamily="18" charset="0"/>
                      </a:rPr>
                      <m:t>𝑃</m:t>
                    </m:r>
                    <m:d>
                      <m:dPr>
                        <m:endChr m:val="|"/>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≤29 </m:t>
                        </m:r>
                      </m:e>
                    </m:d>
                    <m:r>
                      <a:rPr lang="en-GB" b="0" i="1" smtClean="0">
                        <a:latin typeface="Cambria Math" panose="02040503050406030204" pitchFamily="18" charset="0"/>
                      </a:rPr>
                      <m:t> </m:t>
                    </m:r>
                    <m:r>
                      <a:rPr lang="en-GB" b="0" i="1" smtClean="0">
                        <a:latin typeface="Cambria Math" panose="02040503050406030204" pitchFamily="18" charset="0"/>
                      </a:rPr>
                      <m:t>𝑝</m:t>
                    </m:r>
                    <m:r>
                      <a:rPr lang="en-GB" b="0" i="1" smtClean="0">
                        <a:latin typeface="Cambria Math" panose="02040503050406030204" pitchFamily="18" charset="0"/>
                      </a:rPr>
                      <m:t>=0.01)=1−</m:t>
                    </m:r>
                    <m:sSup>
                      <m:sSupPr>
                        <m:ctrlPr>
                          <a:rPr lang="en-GB" b="0" i="1" smtClean="0">
                            <a:latin typeface="Cambria Math" panose="02040503050406030204" pitchFamily="18" charset="0"/>
                          </a:rPr>
                        </m:ctrlPr>
                      </m:sSupPr>
                      <m:e>
                        <m:r>
                          <a:rPr lang="en-GB" b="0" i="1" smtClean="0">
                            <a:latin typeface="Cambria Math" panose="02040503050406030204" pitchFamily="18" charset="0"/>
                          </a:rPr>
                          <m:t>0.99</m:t>
                        </m:r>
                      </m:e>
                      <m:sup>
                        <m:r>
                          <a:rPr lang="en-GB" b="0" i="1" smtClean="0">
                            <a:latin typeface="Cambria Math" panose="02040503050406030204" pitchFamily="18" charset="0"/>
                          </a:rPr>
                          <m:t>29</m:t>
                        </m:r>
                      </m:sup>
                    </m:sSup>
                    <m:r>
                      <a:rPr lang="en-GB" b="0" i="1" smtClean="0">
                        <a:latin typeface="Cambria Math" panose="02040503050406030204" pitchFamily="18" charset="0"/>
                      </a:rPr>
                      <m:t>=0.2528</m:t>
                    </m:r>
                  </m:oMath>
                </a14:m>
                <a:r>
                  <a:rPr lang="en-GB" dirty="0"/>
                  <a:t> </a:t>
                </a:r>
              </a:p>
            </p:txBody>
          </p:sp>
        </mc:Choice>
        <mc:Fallback xmlns="">
          <p:sp>
            <p:nvSpPr>
              <p:cNvPr id="7" name="TextBox 6">
                <a:extLst>
                  <a:ext uri="{FF2B5EF4-FFF2-40B4-BE49-F238E27FC236}">
                    <a16:creationId xmlns:a16="http://schemas.microsoft.com/office/drawing/2014/main" id="{385EAB21-D3B8-4568-940C-3B010C80A186}"/>
                  </a:ext>
                </a:extLst>
              </p:cNvPr>
              <p:cNvSpPr txBox="1">
                <a:spLocks noRot="1" noChangeAspect="1" noMove="1" noResize="1" noEditPoints="1" noAdjustHandles="1" noChangeArrowheads="1" noChangeShapeType="1" noTextEdit="1"/>
              </p:cNvSpPr>
              <p:nvPr/>
            </p:nvSpPr>
            <p:spPr>
              <a:xfrm>
                <a:off x="599753" y="3102868"/>
                <a:ext cx="5674989" cy="3416320"/>
              </a:xfrm>
              <a:prstGeom prst="rect">
                <a:avLst/>
              </a:prstGeom>
              <a:blipFill>
                <a:blip r:embed="rId2"/>
                <a:stretch>
                  <a:fillRect l="-537" t="-536" b="-53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FAE9149-5479-4A66-AA05-1AC7019DAB0B}"/>
                  </a:ext>
                </a:extLst>
              </p:cNvPr>
              <p:cNvSpPr txBox="1"/>
              <p:nvPr/>
            </p:nvSpPr>
            <p:spPr>
              <a:xfrm>
                <a:off x="6143625" y="3683496"/>
                <a:ext cx="2171699" cy="193899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b="1" dirty="0"/>
                  <a:t>Recap</a:t>
                </a:r>
                <a:r>
                  <a:rPr lang="en-GB" sz="1200" dirty="0"/>
                  <a:t>: </a:t>
                </a:r>
              </a:p>
              <a:p>
                <a:pPr marL="171450" indent="-171450">
                  <a:buFont typeface="Arial" panose="020B0604020202020204" pitchFamily="34" charset="0"/>
                  <a:buChar char="•"/>
                </a:pPr>
                <a14:m>
                  <m:oMath xmlns:m="http://schemas.openxmlformats.org/officeDocument/2006/math">
                    <m:r>
                      <a:rPr lang="en-GB" sz="1200" i="1">
                        <a:latin typeface="Cambria Math" panose="02040503050406030204" pitchFamily="18" charset="0"/>
                      </a:rPr>
                      <m:t>𝑃</m:t>
                    </m:r>
                    <m:d>
                      <m:dPr>
                        <m:ctrlPr>
                          <a:rPr lang="en-GB" sz="1200" i="1">
                            <a:latin typeface="Cambria Math" panose="02040503050406030204" pitchFamily="18" charset="0"/>
                          </a:rPr>
                        </m:ctrlPr>
                      </m:dPr>
                      <m:e>
                        <m:r>
                          <a:rPr lang="en-GB" sz="1200" i="1">
                            <a:latin typeface="Cambria Math" panose="02040503050406030204" pitchFamily="18" charset="0"/>
                          </a:rPr>
                          <m:t>𝑋</m:t>
                        </m:r>
                        <m:r>
                          <a:rPr lang="en-GB" sz="1200" i="1">
                            <a:latin typeface="Cambria Math" panose="02040503050406030204" pitchFamily="18" charset="0"/>
                          </a:rPr>
                          <m:t>≥</m:t>
                        </m:r>
                        <m:r>
                          <a:rPr lang="en-GB" sz="1200" i="1">
                            <a:latin typeface="Cambria Math" panose="02040503050406030204" pitchFamily="18" charset="0"/>
                          </a:rPr>
                          <m:t>𝑛</m:t>
                        </m:r>
                      </m:e>
                    </m:d>
                    <m:r>
                      <a:rPr lang="en-GB" sz="1200" i="1">
                        <a:latin typeface="Cambria Math" panose="02040503050406030204" pitchFamily="18" charset="0"/>
                      </a:rPr>
                      <m:t>=</m:t>
                    </m:r>
                    <m:sSup>
                      <m:sSupPr>
                        <m:ctrlPr>
                          <a:rPr lang="en-GB" sz="1200" i="1">
                            <a:latin typeface="Cambria Math" panose="02040503050406030204" pitchFamily="18" charset="0"/>
                          </a:rPr>
                        </m:ctrlPr>
                      </m:sSupPr>
                      <m:e>
                        <m:d>
                          <m:dPr>
                            <m:ctrlPr>
                              <a:rPr lang="en-GB" sz="1200" i="1">
                                <a:latin typeface="Cambria Math" panose="02040503050406030204" pitchFamily="18" charset="0"/>
                              </a:rPr>
                            </m:ctrlPr>
                          </m:dPr>
                          <m:e>
                            <m:r>
                              <a:rPr lang="en-GB" sz="1200" i="1">
                                <a:latin typeface="Cambria Math" panose="02040503050406030204" pitchFamily="18" charset="0"/>
                              </a:rPr>
                              <m:t>1−</m:t>
                            </m:r>
                            <m:r>
                              <a:rPr lang="en-GB" sz="1200" i="1">
                                <a:latin typeface="Cambria Math" panose="02040503050406030204" pitchFamily="18" charset="0"/>
                              </a:rPr>
                              <m:t>𝑝</m:t>
                            </m:r>
                          </m:e>
                        </m:d>
                      </m:e>
                      <m:sup>
                        <m:r>
                          <a:rPr lang="en-GB" sz="1200" i="1">
                            <a:latin typeface="Cambria Math" panose="02040503050406030204" pitchFamily="18" charset="0"/>
                          </a:rPr>
                          <m:t>𝑛</m:t>
                        </m:r>
                        <m:r>
                          <a:rPr lang="en-GB" sz="1200" i="1">
                            <a:latin typeface="Cambria Math" panose="02040503050406030204" pitchFamily="18" charset="0"/>
                          </a:rPr>
                          <m:t>−1</m:t>
                        </m:r>
                      </m:sup>
                    </m:sSup>
                  </m:oMath>
                </a14:m>
                <a:br>
                  <a:rPr lang="en-GB" sz="1200" dirty="0"/>
                </a:br>
                <a14:m>
                  <m:oMath xmlns:m="http://schemas.openxmlformats.org/officeDocument/2006/math">
                    <m:r>
                      <a:rPr lang="en-GB" sz="1200" b="0" i="1" smtClean="0">
                        <a:latin typeface="Cambria Math" panose="02040503050406030204" pitchFamily="18" charset="0"/>
                      </a:rPr>
                      <m:t>𝑃</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𝑋</m:t>
                        </m:r>
                        <m:r>
                          <a:rPr lang="en-GB" sz="1200" b="0" i="1" smtClean="0">
                            <a:latin typeface="Cambria Math" panose="02040503050406030204" pitchFamily="18" charset="0"/>
                          </a:rPr>
                          <m:t>≤</m:t>
                        </m:r>
                        <m:r>
                          <a:rPr lang="en-GB" sz="1200" b="0" i="1" smtClean="0">
                            <a:latin typeface="Cambria Math" panose="02040503050406030204" pitchFamily="18" charset="0"/>
                          </a:rPr>
                          <m:t>𝑛</m:t>
                        </m:r>
                      </m:e>
                    </m:d>
                    <m:r>
                      <a:rPr lang="en-GB" sz="1200" b="0" i="1" smtClean="0">
                        <a:latin typeface="Cambria Math" panose="02040503050406030204" pitchFamily="18" charset="0"/>
                      </a:rPr>
                      <m:t>=1−</m:t>
                    </m:r>
                    <m:sSup>
                      <m:sSupPr>
                        <m:ctrlPr>
                          <a:rPr lang="en-GB" sz="1200" b="0" i="1" smtClean="0">
                            <a:latin typeface="Cambria Math" panose="02040503050406030204" pitchFamily="18" charset="0"/>
                          </a:rPr>
                        </m:ctrlPr>
                      </m:sSupPr>
                      <m:e>
                        <m:d>
                          <m:dPr>
                            <m:ctrlPr>
                              <a:rPr lang="en-GB" sz="1200" b="0" i="1" smtClean="0">
                                <a:latin typeface="Cambria Math" panose="02040503050406030204" pitchFamily="18" charset="0"/>
                              </a:rPr>
                            </m:ctrlPr>
                          </m:dPr>
                          <m:e>
                            <m:r>
                              <a:rPr lang="en-GB" sz="1200" b="0" i="1" smtClean="0">
                                <a:latin typeface="Cambria Math" panose="02040503050406030204" pitchFamily="18" charset="0"/>
                              </a:rPr>
                              <m:t>1−</m:t>
                            </m:r>
                            <m:r>
                              <a:rPr lang="en-GB" sz="1200" b="0" i="1" smtClean="0">
                                <a:latin typeface="Cambria Math" panose="02040503050406030204" pitchFamily="18" charset="0"/>
                              </a:rPr>
                              <m:t>𝑝</m:t>
                            </m:r>
                          </m:e>
                        </m:d>
                      </m:e>
                      <m:sup>
                        <m:r>
                          <a:rPr lang="en-GB" sz="1200" b="0" i="1" smtClean="0">
                            <a:latin typeface="Cambria Math" panose="02040503050406030204" pitchFamily="18" charset="0"/>
                          </a:rPr>
                          <m:t>𝑛</m:t>
                        </m:r>
                      </m:sup>
                    </m:sSup>
                  </m:oMath>
                </a14:m>
                <a:r>
                  <a:rPr lang="en-GB" sz="1200" dirty="0"/>
                  <a:t> </a:t>
                </a:r>
              </a:p>
              <a:p>
                <a:pPr marL="171450" indent="-171450">
                  <a:buFont typeface="Arial" panose="020B0604020202020204" pitchFamily="34" charset="0"/>
                  <a:buChar char="•"/>
                </a:pPr>
                <a:r>
                  <a:rPr lang="en-GB" sz="1200" dirty="0"/>
                  <a:t>There is some critical value </a:t>
                </a:r>
                <a14:m>
                  <m:oMath xmlns:m="http://schemas.openxmlformats.org/officeDocument/2006/math">
                    <m:r>
                      <a:rPr lang="en-GB" sz="1200" b="0" i="1" smtClean="0">
                        <a:latin typeface="Cambria Math" panose="02040503050406030204" pitchFamily="18" charset="0"/>
                      </a:rPr>
                      <m:t>𝑐</m:t>
                    </m:r>
                  </m:oMath>
                </a14:m>
                <a:r>
                  <a:rPr lang="en-GB" sz="1200" dirty="0"/>
                  <a:t> such that </a:t>
                </a:r>
                <a14:m>
                  <m:oMath xmlns:m="http://schemas.openxmlformats.org/officeDocument/2006/math">
                    <m:r>
                      <a:rPr lang="en-GB" sz="1200" b="0" i="1" smtClean="0">
                        <a:latin typeface="Cambria Math" panose="02040503050406030204" pitchFamily="18" charset="0"/>
                      </a:rPr>
                      <m:t>𝑃</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𝑋</m:t>
                        </m:r>
                        <m:r>
                          <a:rPr lang="en-GB" sz="1200" b="0" i="1" smtClean="0">
                            <a:latin typeface="Cambria Math" panose="02040503050406030204" pitchFamily="18" charset="0"/>
                          </a:rPr>
                          <m:t>≥</m:t>
                        </m:r>
                        <m:r>
                          <a:rPr lang="en-GB" sz="1200" b="0" i="1" smtClean="0">
                            <a:latin typeface="Cambria Math" panose="02040503050406030204" pitchFamily="18" charset="0"/>
                          </a:rPr>
                          <m:t>𝑐</m:t>
                        </m:r>
                      </m:e>
                    </m:d>
                    <m:r>
                      <a:rPr lang="en-GB" sz="1200" b="0" i="1" smtClean="0">
                        <a:latin typeface="Cambria Math" panose="02040503050406030204" pitchFamily="18" charset="0"/>
                      </a:rPr>
                      <m:t>≤0.05</m:t>
                    </m:r>
                  </m:oMath>
                </a14:m>
                <a:r>
                  <a:rPr lang="en-GB" sz="1200" dirty="0"/>
                  <a:t>. Use logs.</a:t>
                </a:r>
              </a:p>
              <a:p>
                <a:pPr marL="171450" indent="-171450">
                  <a:buFont typeface="Arial" panose="020B0604020202020204" pitchFamily="34" charset="0"/>
                  <a:buChar char="•"/>
                </a:pPr>
                <a:r>
                  <a:rPr lang="en-GB" sz="1200" dirty="0"/>
                  <a:t>Remember the “or more extreme” direction for geometric tests is the opposite direction to </a:t>
                </a:r>
                <a14:m>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𝐻</m:t>
                        </m:r>
                      </m:e>
                      <m:sub>
                        <m:r>
                          <a:rPr lang="en-GB" sz="1200" b="0" i="1" smtClean="0">
                            <a:latin typeface="Cambria Math" panose="02040503050406030204" pitchFamily="18" charset="0"/>
                          </a:rPr>
                          <m:t>1</m:t>
                        </m:r>
                      </m:sub>
                    </m:sSub>
                  </m:oMath>
                </a14:m>
                <a:r>
                  <a:rPr lang="en-GB" sz="1200" dirty="0"/>
                  <a:t>.</a:t>
                </a:r>
              </a:p>
            </p:txBody>
          </p:sp>
        </mc:Choice>
        <mc:Fallback xmlns="">
          <p:sp>
            <p:nvSpPr>
              <p:cNvPr id="8" name="TextBox 7">
                <a:extLst>
                  <a:ext uri="{FF2B5EF4-FFF2-40B4-BE49-F238E27FC236}">
                    <a16:creationId xmlns:a16="http://schemas.microsoft.com/office/drawing/2014/main" id="{BFAE9149-5479-4A66-AA05-1AC7019DAB0B}"/>
                  </a:ext>
                </a:extLst>
              </p:cNvPr>
              <p:cNvSpPr txBox="1">
                <a:spLocks noRot="1" noChangeAspect="1" noMove="1" noResize="1" noEditPoints="1" noAdjustHandles="1" noChangeArrowheads="1" noChangeShapeType="1" noTextEdit="1"/>
              </p:cNvSpPr>
              <p:nvPr/>
            </p:nvSpPr>
            <p:spPr>
              <a:xfrm>
                <a:off x="6143625" y="3683496"/>
                <a:ext cx="2171699" cy="1938992"/>
              </a:xfrm>
              <a:prstGeom prst="rect">
                <a:avLst/>
              </a:prstGeom>
              <a:blipFill>
                <a:blip r:embed="rId3"/>
                <a:stretch>
                  <a:fillRect b="-932"/>
                </a:stretch>
              </a:blipFill>
            </p:spPr>
            <p:txBody>
              <a:bodyPr/>
              <a:lstStyle/>
              <a:p>
                <a:r>
                  <a:rPr lang="en-GB">
                    <a:noFill/>
                  </a:rPr>
                  <a:t> </a:t>
                </a:r>
              </a:p>
            </p:txBody>
          </p:sp>
        </mc:Fallback>
      </mc:AlternateContent>
      <p:sp>
        <p:nvSpPr>
          <p:cNvPr id="9" name="Rectangle 8">
            <a:extLst>
              <a:ext uri="{FF2B5EF4-FFF2-40B4-BE49-F238E27FC236}">
                <a16:creationId xmlns:a16="http://schemas.microsoft.com/office/drawing/2014/main" id="{03E14F7C-C167-42E6-A03C-A79F60A93244}"/>
              </a:ext>
            </a:extLst>
          </p:cNvPr>
          <p:cNvSpPr/>
          <p:nvPr/>
        </p:nvSpPr>
        <p:spPr>
          <a:xfrm>
            <a:off x="331912" y="3195067"/>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10" name="Rectangle 9">
            <a:extLst>
              <a:ext uri="{FF2B5EF4-FFF2-40B4-BE49-F238E27FC236}">
                <a16:creationId xmlns:a16="http://schemas.microsoft.com/office/drawing/2014/main" id="{FC68E388-3729-4F86-856F-82CEA11F7016}"/>
              </a:ext>
            </a:extLst>
          </p:cNvPr>
          <p:cNvSpPr/>
          <p:nvPr/>
        </p:nvSpPr>
        <p:spPr>
          <a:xfrm>
            <a:off x="331912" y="5622488"/>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11" name="Rectangle 10">
            <a:extLst>
              <a:ext uri="{FF2B5EF4-FFF2-40B4-BE49-F238E27FC236}">
                <a16:creationId xmlns:a16="http://schemas.microsoft.com/office/drawing/2014/main" id="{18BA061E-E949-4DE5-B3B9-003EF273C474}"/>
              </a:ext>
            </a:extLst>
          </p:cNvPr>
          <p:cNvSpPr/>
          <p:nvPr/>
        </p:nvSpPr>
        <p:spPr>
          <a:xfrm>
            <a:off x="323528" y="6162244"/>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c</a:t>
            </a:r>
          </a:p>
        </p:txBody>
      </p:sp>
      <p:sp>
        <p:nvSpPr>
          <p:cNvPr id="12" name="Rectangle 11">
            <a:extLst>
              <a:ext uri="{FF2B5EF4-FFF2-40B4-BE49-F238E27FC236}">
                <a16:creationId xmlns:a16="http://schemas.microsoft.com/office/drawing/2014/main" id="{944B8718-BB6E-40A4-8060-FD50E4915F8B}"/>
              </a:ext>
            </a:extLst>
          </p:cNvPr>
          <p:cNvSpPr/>
          <p:nvPr/>
        </p:nvSpPr>
        <p:spPr>
          <a:xfrm>
            <a:off x="547936" y="3195067"/>
            <a:ext cx="5328989" cy="242742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3" name="Rectangle 12">
            <a:extLst>
              <a:ext uri="{FF2B5EF4-FFF2-40B4-BE49-F238E27FC236}">
                <a16:creationId xmlns:a16="http://schemas.microsoft.com/office/drawing/2014/main" id="{8B4771E9-C819-47C8-AFBE-C99D64BD82B3}"/>
              </a:ext>
            </a:extLst>
          </p:cNvPr>
          <p:cNvSpPr/>
          <p:nvPr/>
        </p:nvSpPr>
        <p:spPr>
          <a:xfrm>
            <a:off x="553319" y="5622488"/>
            <a:ext cx="5328989" cy="53194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14" name="Rectangle 13">
            <a:extLst>
              <a:ext uri="{FF2B5EF4-FFF2-40B4-BE49-F238E27FC236}">
                <a16:creationId xmlns:a16="http://schemas.microsoft.com/office/drawing/2014/main" id="{FD684175-CB31-462E-89EC-A9B8EC2470B6}"/>
              </a:ext>
            </a:extLst>
          </p:cNvPr>
          <p:cNvSpPr/>
          <p:nvPr/>
        </p:nvSpPr>
        <p:spPr>
          <a:xfrm>
            <a:off x="552922" y="6154434"/>
            <a:ext cx="5328989" cy="58719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Tree>
    <p:extLst>
      <p:ext uri="{BB962C8B-B14F-4D97-AF65-F5344CB8AC3E}">
        <p14:creationId xmlns:p14="http://schemas.microsoft.com/office/powerpoint/2010/main" val="39121541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3"/>
                                        </p:tgtEl>
                                      </p:cBhvr>
                                    </p:animEffect>
                                    <p:set>
                                      <p:cBhvr>
                                        <p:cTn id="13"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14"/>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4"/>
                                        </p:tgtEl>
                                      </p:cBhvr>
                                    </p:animEffect>
                                    <p:set>
                                      <p:cBhvr>
                                        <p:cTn id="19"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2" grpId="0" animBg="1"/>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8A</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Further Statistics 1</a:t>
            </a:r>
          </a:p>
          <a:p>
            <a:r>
              <a:rPr lang="en-GB" sz="2400" dirty="0"/>
              <a:t>Pages 152-153</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2944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0571B07-DAB1-42E6-9727-A5C4248129BD}"/>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9137555D-0993-4985-8B10-89F0867EAFFC}"/>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Type I and II Errors for Normal Distribution</a:t>
              </a:r>
              <a:endParaRPr lang="en-GB" sz="3200" dirty="0"/>
            </a:p>
          </p:txBody>
        </p:sp>
        <p:cxnSp>
          <p:nvCxnSpPr>
            <p:cNvPr id="4" name="Straight Connector 3">
              <a:extLst>
                <a:ext uri="{FF2B5EF4-FFF2-40B4-BE49-F238E27FC236}">
                  <a16:creationId xmlns:a16="http://schemas.microsoft.com/office/drawing/2014/main" id="{9770F7E8-2D79-4269-8BE0-BBF6BEBFA45C}"/>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a:extLst>
              <a:ext uri="{FF2B5EF4-FFF2-40B4-BE49-F238E27FC236}">
                <a16:creationId xmlns:a16="http://schemas.microsoft.com/office/drawing/2014/main" id="{57CCE153-BA30-471F-B0CD-3FA7B5C91DB9}"/>
              </a:ext>
            </a:extLst>
          </p:cNvPr>
          <p:cNvSpPr txBox="1"/>
          <p:nvPr/>
        </p:nvSpPr>
        <p:spPr>
          <a:xfrm>
            <a:off x="342036" y="735854"/>
            <a:ext cx="7632848" cy="1077218"/>
          </a:xfrm>
          <a:prstGeom prst="rect">
            <a:avLst/>
          </a:prstGeom>
          <a:noFill/>
        </p:spPr>
        <p:txBody>
          <a:bodyPr wrap="square" rtlCol="0">
            <a:spAutoFit/>
          </a:bodyPr>
          <a:lstStyle/>
          <a:p>
            <a:r>
              <a:rPr lang="en-GB" sz="1600" dirty="0"/>
              <a:t>The same theory as before applies. The only thing to note is that as a normal distribution is a </a:t>
            </a:r>
            <a:r>
              <a:rPr lang="en-GB" sz="1600" b="1" dirty="0"/>
              <a:t>continuous distribution</a:t>
            </a:r>
            <a:r>
              <a:rPr lang="en-GB" sz="1600" dirty="0"/>
              <a:t>, the </a:t>
            </a:r>
            <a:r>
              <a:rPr lang="en-GB" sz="1600" b="1" dirty="0"/>
              <a:t>actual significance level is the same as the significance threshold</a:t>
            </a:r>
            <a:r>
              <a:rPr lang="en-GB" sz="1600" dirty="0"/>
              <a:t>, because we can find a critical value that gives us the exact threshold wanted, rather than choosing a discrete value that gets the probability closest to the threshold.</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01CE1AE-476F-4575-B327-5520A86E01DB}"/>
                  </a:ext>
                </a:extLst>
              </p:cNvPr>
              <p:cNvSpPr txBox="1"/>
              <p:nvPr/>
            </p:nvSpPr>
            <p:spPr>
              <a:xfrm>
                <a:off x="400928" y="1947833"/>
                <a:ext cx="8533520" cy="181588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400" b="0" dirty="0"/>
                  <a:t>[Textbook] Bags of sugar having a nominal weight of 1kg are filled by a machine. From past experience it is known that the weight, </a:t>
                </a:r>
                <a14:m>
                  <m:oMath xmlns:m="http://schemas.openxmlformats.org/officeDocument/2006/math">
                    <m:r>
                      <a:rPr lang="en-GB" sz="1400" b="0" i="1" smtClean="0">
                        <a:latin typeface="Cambria Math" panose="02040503050406030204" pitchFamily="18" charset="0"/>
                      </a:rPr>
                      <m:t>𝑋</m:t>
                    </m:r>
                  </m:oMath>
                </a14:m>
                <a:r>
                  <a:rPr lang="en-GB" sz="1400" dirty="0"/>
                  <a:t> kg, of sugar in the bags is normally distributed with a standard deviation of 0.04 kg. At the beginning of each week a random sample of 10 bags is taken in order to see if the machine needs to be reset. A test is then done at the 5% significance level with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0</m:t>
                        </m:r>
                      </m:sub>
                    </m:sSub>
                    <m:r>
                      <a:rPr lang="en-GB" sz="1400" b="0" i="1" smtClean="0">
                        <a:latin typeface="Cambria Math" panose="02040503050406030204" pitchFamily="18" charset="0"/>
                      </a:rPr>
                      <m:t>:</m:t>
                    </m:r>
                    <m:r>
                      <a:rPr lang="en-GB" sz="1400" b="0" i="1" smtClean="0">
                        <a:latin typeface="Cambria Math" panose="02040503050406030204" pitchFamily="18" charset="0"/>
                      </a:rPr>
                      <m:t>𝜇</m:t>
                    </m:r>
                    <m:r>
                      <a:rPr lang="en-GB" sz="1400" b="0" i="1" smtClean="0">
                        <a:latin typeface="Cambria Math" panose="02040503050406030204" pitchFamily="18" charset="0"/>
                      </a:rPr>
                      <m:t>=1.00</m:t>
                    </m:r>
                  </m:oMath>
                </a14:m>
                <a:r>
                  <a:rPr lang="en-GB" sz="1400" dirty="0"/>
                  <a:t> kg and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𝐻</m:t>
                        </m:r>
                      </m:e>
                      <m:sub>
                        <m:r>
                          <a:rPr lang="en-GB" sz="1400" b="0" i="1" smtClean="0">
                            <a:latin typeface="Cambria Math" panose="02040503050406030204" pitchFamily="18" charset="0"/>
                          </a:rPr>
                          <m:t>1</m:t>
                        </m:r>
                      </m:sub>
                    </m:sSub>
                    <m:r>
                      <a:rPr lang="en-GB" sz="1400" b="0" i="1" smtClean="0">
                        <a:latin typeface="Cambria Math" panose="02040503050406030204" pitchFamily="18" charset="0"/>
                      </a:rPr>
                      <m:t>:</m:t>
                    </m:r>
                    <m:r>
                      <a:rPr lang="en-GB" sz="1400" b="0" i="1" smtClean="0">
                        <a:latin typeface="Cambria Math" panose="02040503050406030204" pitchFamily="18" charset="0"/>
                      </a:rPr>
                      <m:t>𝜇</m:t>
                    </m:r>
                    <m:r>
                      <a:rPr lang="en-GB" sz="1400" b="0" i="1" smtClean="0">
                        <a:latin typeface="Cambria Math" panose="02040503050406030204" pitchFamily="18" charset="0"/>
                      </a:rPr>
                      <m:t>≠1.00</m:t>
                    </m:r>
                  </m:oMath>
                </a14:m>
                <a:r>
                  <a:rPr lang="en-GB" sz="1400" dirty="0"/>
                  <a:t> kg. Find:</a:t>
                </a:r>
              </a:p>
              <a:p>
                <a:pPr marL="342900" indent="-342900">
                  <a:buAutoNum type="alphaLcParenBoth"/>
                </a:pPr>
                <a:r>
                  <a:rPr lang="en-GB" sz="1400" dirty="0"/>
                  <a:t> the critical region for this test.</a:t>
                </a:r>
              </a:p>
              <a:p>
                <a:pPr marL="342900" indent="-342900">
                  <a:buAutoNum type="alphaLcParenBoth"/>
                </a:pPr>
                <a:r>
                  <a:rPr lang="en-GB" sz="1400" b="0" dirty="0"/>
                  <a:t> </a:t>
                </a:r>
                <a14:m>
                  <m:oMath xmlns:m="http://schemas.openxmlformats.org/officeDocument/2006/math">
                    <m:r>
                      <a:rPr lang="en-GB" sz="1400" b="0" i="1" smtClean="0">
                        <a:latin typeface="Cambria Math" panose="02040503050406030204" pitchFamily="18" charset="0"/>
                      </a:rPr>
                      <m:t>𝑃</m:t>
                    </m:r>
                    <m:r>
                      <a:rPr lang="en-GB" sz="1400" b="0" i="1" smtClean="0">
                        <a:latin typeface="Cambria Math" panose="02040503050406030204" pitchFamily="18" charset="0"/>
                      </a:rPr>
                      <m:t>(</m:t>
                    </m:r>
                  </m:oMath>
                </a14:m>
                <a:r>
                  <a:rPr lang="en-GB" sz="1400" dirty="0"/>
                  <a:t>Type 1 error</a:t>
                </a:r>
                <a14:m>
                  <m:oMath xmlns:m="http://schemas.openxmlformats.org/officeDocument/2006/math">
                    <m:r>
                      <a:rPr lang="en-GB" sz="1400" b="0" i="1" smtClean="0">
                        <a:latin typeface="Cambria Math" panose="02040503050406030204" pitchFamily="18" charset="0"/>
                      </a:rPr>
                      <m:t>)</m:t>
                    </m:r>
                  </m:oMath>
                </a14:m>
                <a:r>
                  <a:rPr lang="en-GB" sz="1400" dirty="0"/>
                  <a:t> for this test.</a:t>
                </a:r>
              </a:p>
              <a:p>
                <a:r>
                  <a:rPr lang="en-GB" sz="1400" dirty="0"/>
                  <a:t>Assuming that the mean weight has in fact changed to 1.02 kg.</a:t>
                </a:r>
              </a:p>
              <a:p>
                <a:r>
                  <a:rPr lang="en-GB" sz="1400" dirty="0"/>
                  <a:t>(c)    find </a:t>
                </a:r>
                <a14:m>
                  <m:oMath xmlns:m="http://schemas.openxmlformats.org/officeDocument/2006/math">
                    <m:r>
                      <a:rPr lang="en-GB" sz="1400" b="0" i="1" smtClean="0">
                        <a:latin typeface="Cambria Math" panose="02040503050406030204" pitchFamily="18" charset="0"/>
                      </a:rPr>
                      <m:t>𝑃</m:t>
                    </m:r>
                    <m:r>
                      <a:rPr lang="en-GB" sz="1400" b="0" i="1" smtClean="0">
                        <a:latin typeface="Cambria Math" panose="02040503050406030204" pitchFamily="18" charset="0"/>
                      </a:rPr>
                      <m:t>(</m:t>
                    </m:r>
                  </m:oMath>
                </a14:m>
                <a:r>
                  <a:rPr lang="en-GB" sz="1400" dirty="0"/>
                  <a:t>Type II error</a:t>
                </a:r>
                <a14:m>
                  <m:oMath xmlns:m="http://schemas.openxmlformats.org/officeDocument/2006/math">
                    <m:r>
                      <a:rPr lang="en-GB" sz="1400" b="0" i="1" smtClean="0">
                        <a:latin typeface="Cambria Math" panose="02040503050406030204" pitchFamily="18" charset="0"/>
                      </a:rPr>
                      <m:t>)</m:t>
                    </m:r>
                  </m:oMath>
                </a14:m>
                <a:r>
                  <a:rPr lang="en-GB" sz="1400" dirty="0"/>
                  <a:t> for this test.</a:t>
                </a:r>
              </a:p>
            </p:txBody>
          </p:sp>
        </mc:Choice>
        <mc:Fallback xmlns="">
          <p:sp>
            <p:nvSpPr>
              <p:cNvPr id="7" name="TextBox 6">
                <a:extLst>
                  <a:ext uri="{FF2B5EF4-FFF2-40B4-BE49-F238E27FC236}">
                    <a16:creationId xmlns:a16="http://schemas.microsoft.com/office/drawing/2014/main" id="{901CE1AE-476F-4575-B327-5520A86E01DB}"/>
                  </a:ext>
                </a:extLst>
              </p:cNvPr>
              <p:cNvSpPr txBox="1">
                <a:spLocks noRot="1" noChangeAspect="1" noMove="1" noResize="1" noEditPoints="1" noAdjustHandles="1" noChangeArrowheads="1" noChangeShapeType="1" noTextEdit="1"/>
              </p:cNvSpPr>
              <p:nvPr/>
            </p:nvSpPr>
            <p:spPr>
              <a:xfrm>
                <a:off x="400928" y="1947833"/>
                <a:ext cx="8533520" cy="1815882"/>
              </a:xfrm>
              <a:prstGeom prst="rect">
                <a:avLst/>
              </a:prstGeom>
              <a:blipFill>
                <a:blip r:embed="rId2"/>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88F2EF4-54C1-44CB-917E-ECCC79EDB730}"/>
                  </a:ext>
                </a:extLst>
              </p:cNvPr>
              <p:cNvSpPr txBox="1"/>
              <p:nvPr/>
            </p:nvSpPr>
            <p:spPr>
              <a:xfrm>
                <a:off x="539552" y="4005064"/>
                <a:ext cx="3899098" cy="2707023"/>
              </a:xfrm>
              <a:prstGeom prst="rect">
                <a:avLst/>
              </a:prstGeom>
              <a:noFill/>
            </p:spPr>
            <p:txBody>
              <a:bodyPr wrap="square" rtlCol="0">
                <a:spAutoFit/>
              </a:bodyPr>
              <a:lstStyle/>
              <a:p>
                <a14:m>
                  <m:oMath xmlns:m="http://schemas.openxmlformats.org/officeDocument/2006/math">
                    <m:acc>
                      <m:accPr>
                        <m:chr m:val="̅"/>
                        <m:ctrlPr>
                          <a:rPr lang="en-GB" sz="1600" b="0" i="1" smtClean="0">
                            <a:latin typeface="Cambria Math" panose="02040503050406030204" pitchFamily="18" charset="0"/>
                          </a:rPr>
                        </m:ctrlPr>
                      </m:accPr>
                      <m:e>
                        <m:r>
                          <a:rPr lang="en-GB" sz="1600" b="0" i="1" smtClean="0">
                            <a:latin typeface="Cambria Math" panose="02040503050406030204" pitchFamily="18" charset="0"/>
                          </a:rPr>
                          <m:t>𝑋</m:t>
                        </m:r>
                      </m:e>
                    </m:acc>
                    <m:r>
                      <a:rPr lang="en-GB" sz="1600" b="0" i="1" smtClean="0">
                        <a:latin typeface="Cambria Math" panose="02040503050406030204" pitchFamily="18" charset="0"/>
                      </a:rPr>
                      <m:t>~</m:t>
                    </m:r>
                    <m:r>
                      <a:rPr lang="en-GB" sz="1600" b="0" i="1" smtClean="0">
                        <a:latin typeface="Cambria Math" panose="02040503050406030204" pitchFamily="18" charset="0"/>
                      </a:rPr>
                      <m:t>𝑁</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1.0,</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0.04</m:t>
                                </m:r>
                              </m:e>
                              <m:sup>
                                <m:r>
                                  <a:rPr lang="en-GB" sz="1600" b="0" i="1" smtClean="0">
                                    <a:latin typeface="Cambria Math" panose="02040503050406030204" pitchFamily="18" charset="0"/>
                                  </a:rPr>
                                  <m:t>2</m:t>
                                </m:r>
                              </m:sup>
                            </m:sSup>
                          </m:num>
                          <m:den>
                            <m:r>
                              <a:rPr lang="en-GB" sz="1600" b="0" i="1" smtClean="0">
                                <a:latin typeface="Cambria Math" panose="02040503050406030204" pitchFamily="18" charset="0"/>
                              </a:rPr>
                              <m:t>10</m:t>
                            </m:r>
                          </m:den>
                        </m:f>
                      </m:e>
                    </m:d>
                  </m:oMath>
                </a14:m>
                <a:r>
                  <a:rPr lang="en-GB" sz="1600" dirty="0"/>
                  <a:t> </a:t>
                </a:r>
              </a:p>
              <a:p>
                <a:r>
                  <a:rPr lang="en-GB" sz="1600" dirty="0"/>
                  <a:t>Two-tailed test, so using tables to obtain </a:t>
                </a:r>
                <a14:m>
                  <m:oMath xmlns:m="http://schemas.openxmlformats.org/officeDocument/2006/math">
                    <m:r>
                      <a:rPr lang="en-GB" sz="1600" b="0" i="1" smtClean="0">
                        <a:latin typeface="Cambria Math" panose="02040503050406030204" pitchFamily="18" charset="0"/>
                      </a:rPr>
                      <m:t>𝑍</m:t>
                    </m:r>
                  </m:oMath>
                </a14:m>
                <a:r>
                  <a:rPr lang="en-GB" sz="1600" dirty="0"/>
                  <a:t> values for critical region corresponding to top/bottom 2.5%:</a:t>
                </a:r>
              </a:p>
              <a:p>
                <a14:m>
                  <m:oMath xmlns:m="http://schemas.openxmlformats.org/officeDocument/2006/math">
                    <m:r>
                      <a:rPr lang="en-GB" sz="1600" b="0" i="1" smtClean="0">
                        <a:latin typeface="Cambria Math" panose="02040503050406030204" pitchFamily="18" charset="0"/>
                      </a:rPr>
                      <m:t>𝑍</m:t>
                    </m:r>
                    <m:r>
                      <a:rPr lang="en-GB" sz="1600" b="0" i="1" smtClean="0">
                        <a:latin typeface="Cambria Math" panose="02040503050406030204" pitchFamily="18" charset="0"/>
                      </a:rPr>
                      <m:t>&gt;1.96 </m:t>
                    </m:r>
                  </m:oMath>
                </a14:m>
                <a:r>
                  <a:rPr lang="en-GB" sz="1600" b="0" i="0" dirty="0">
                    <a:latin typeface="+mj-lt"/>
                  </a:rPr>
                  <a:t>or</a:t>
                </a:r>
                <a14:m>
                  <m:oMath xmlns:m="http://schemas.openxmlformats.org/officeDocument/2006/math">
                    <m:r>
                      <a:rPr lang="en-GB" sz="1600" b="0" i="1" smtClean="0">
                        <a:latin typeface="Cambria Math" panose="02040503050406030204" pitchFamily="18" charset="0"/>
                      </a:rPr>
                      <m:t> </m:t>
                    </m:r>
                    <m:r>
                      <a:rPr lang="en-GB" sz="1600" b="0" i="1" smtClean="0">
                        <a:latin typeface="Cambria Math" panose="02040503050406030204" pitchFamily="18" charset="0"/>
                      </a:rPr>
                      <m:t>𝑍</m:t>
                    </m:r>
                    <m:r>
                      <a:rPr lang="en-GB" sz="1600" b="0" i="1" smtClean="0">
                        <a:latin typeface="Cambria Math" panose="02040503050406030204" pitchFamily="18" charset="0"/>
                      </a:rPr>
                      <m:t>&lt;−1.96</m:t>
                    </m:r>
                  </m:oMath>
                </a14:m>
                <a:endParaRPr lang="en-GB" sz="1600" dirty="0"/>
              </a:p>
              <a:p>
                <a:r>
                  <a:rPr lang="en-GB" sz="1600" dirty="0"/>
                  <a:t>Critical values </a:t>
                </a:r>
                <a14:m>
                  <m:oMath xmlns:m="http://schemas.openxmlformats.org/officeDocument/2006/math">
                    <m:acc>
                      <m:accPr>
                        <m:chr m:val="̅"/>
                        <m:ctrlPr>
                          <a:rPr lang="en-GB" sz="1600" b="0" i="1" smtClean="0">
                            <a:latin typeface="Cambria Math" panose="02040503050406030204" pitchFamily="18" charset="0"/>
                          </a:rPr>
                        </m:ctrlPr>
                      </m:accPr>
                      <m:e>
                        <m:r>
                          <a:rPr lang="en-GB" sz="1600" b="0" i="1" smtClean="0">
                            <a:latin typeface="Cambria Math" panose="02040503050406030204" pitchFamily="18" charset="0"/>
                          </a:rPr>
                          <m:t>𝑥</m:t>
                        </m:r>
                      </m:e>
                    </m:acc>
                    <m:r>
                      <a:rPr lang="en-GB" sz="1600" b="0" i="1" smtClean="0">
                        <a:latin typeface="Cambria Math" panose="02040503050406030204" pitchFamily="18" charset="0"/>
                      </a:rPr>
                      <m:t>=1±1.96×</m:t>
                    </m:r>
                    <m:rad>
                      <m:radPr>
                        <m:degHide m:val="on"/>
                        <m:ctrlPr>
                          <a:rPr lang="en-GB" sz="1600" b="0" i="1" smtClean="0">
                            <a:latin typeface="Cambria Math" panose="02040503050406030204" pitchFamily="18" charset="0"/>
                          </a:rPr>
                        </m:ctrlPr>
                      </m:radPr>
                      <m:deg/>
                      <m:e>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0.04</m:t>
                                </m:r>
                              </m:e>
                              <m:sup>
                                <m:r>
                                  <a:rPr lang="en-GB" sz="1600" b="0" i="1" smtClean="0">
                                    <a:latin typeface="Cambria Math" panose="02040503050406030204" pitchFamily="18" charset="0"/>
                                  </a:rPr>
                                  <m:t>2</m:t>
                                </m:r>
                              </m:sup>
                            </m:sSup>
                          </m:num>
                          <m:den>
                            <m:r>
                              <a:rPr lang="en-GB" sz="1600" b="0" i="1" smtClean="0">
                                <a:latin typeface="Cambria Math" panose="02040503050406030204" pitchFamily="18" charset="0"/>
                              </a:rPr>
                              <m:t>10</m:t>
                            </m:r>
                          </m:den>
                        </m:f>
                      </m:e>
                    </m:rad>
                  </m:oMath>
                </a14:m>
                <a:endParaRPr lang="en-GB" sz="1600" dirty="0"/>
              </a:p>
              <a:p>
                <a14:m>
                  <m:oMath xmlns:m="http://schemas.openxmlformats.org/officeDocument/2006/math">
                    <m:r>
                      <a:rPr lang="en-GB" sz="1600" b="0" i="1" smtClean="0">
                        <a:latin typeface="Cambria Math" panose="02040503050406030204" pitchFamily="18" charset="0"/>
                      </a:rPr>
                      <m:t>=0.9752</m:t>
                    </m:r>
                  </m:oMath>
                </a14:m>
                <a:r>
                  <a:rPr lang="en-GB" sz="1600" dirty="0"/>
                  <a:t> and </a:t>
                </a:r>
                <a14:m>
                  <m:oMath xmlns:m="http://schemas.openxmlformats.org/officeDocument/2006/math">
                    <m:r>
                      <a:rPr lang="en-GB" sz="1600" b="0" i="1" smtClean="0">
                        <a:latin typeface="Cambria Math" panose="02040503050406030204" pitchFamily="18" charset="0"/>
                      </a:rPr>
                      <m:t>1.0248</m:t>
                    </m:r>
                  </m:oMath>
                </a14:m>
                <a:endParaRPr lang="en-GB" sz="1600" dirty="0"/>
              </a:p>
              <a:p>
                <a:endParaRPr lang="en-GB" sz="1600" dirty="0"/>
              </a:p>
              <a:p>
                <a:r>
                  <a:rPr lang="en-GB" sz="1600" dirty="0"/>
                  <a:t>Critical region </a:t>
                </a:r>
                <a14:m>
                  <m:oMath xmlns:m="http://schemas.openxmlformats.org/officeDocument/2006/math">
                    <m:acc>
                      <m:accPr>
                        <m:chr m:val="̅"/>
                        <m:ctrlPr>
                          <a:rPr lang="en-GB" sz="1600" b="0" i="1" smtClean="0">
                            <a:latin typeface="Cambria Math" panose="02040503050406030204" pitchFamily="18" charset="0"/>
                          </a:rPr>
                        </m:ctrlPr>
                      </m:accPr>
                      <m:e>
                        <m:r>
                          <a:rPr lang="en-GB" sz="1600" b="0" i="1" smtClean="0">
                            <a:latin typeface="Cambria Math" panose="02040503050406030204" pitchFamily="18" charset="0"/>
                          </a:rPr>
                          <m:t>𝑋</m:t>
                        </m:r>
                      </m:e>
                    </m:acc>
                    <m:r>
                      <a:rPr lang="en-GB" sz="1600" b="0" i="1" smtClean="0">
                        <a:latin typeface="Cambria Math" panose="02040503050406030204" pitchFamily="18" charset="0"/>
                      </a:rPr>
                      <m:t>≤0.9752</m:t>
                    </m:r>
                  </m:oMath>
                </a14:m>
                <a:r>
                  <a:rPr lang="en-GB" sz="1600" dirty="0"/>
                  <a:t> and </a:t>
                </a:r>
                <a14:m>
                  <m:oMath xmlns:m="http://schemas.openxmlformats.org/officeDocument/2006/math">
                    <m:acc>
                      <m:accPr>
                        <m:chr m:val="̅"/>
                        <m:ctrlPr>
                          <a:rPr lang="en-GB" sz="1600" b="0" i="1" smtClean="0">
                            <a:latin typeface="Cambria Math" panose="02040503050406030204" pitchFamily="18" charset="0"/>
                          </a:rPr>
                        </m:ctrlPr>
                      </m:accPr>
                      <m:e>
                        <m:r>
                          <a:rPr lang="en-GB" sz="1600" b="0" i="1" smtClean="0">
                            <a:latin typeface="Cambria Math" panose="02040503050406030204" pitchFamily="18" charset="0"/>
                          </a:rPr>
                          <m:t>𝑋</m:t>
                        </m:r>
                      </m:e>
                    </m:acc>
                    <m:r>
                      <a:rPr lang="en-GB" sz="1600" b="0" i="1" smtClean="0">
                        <a:latin typeface="Cambria Math" panose="02040503050406030204" pitchFamily="18" charset="0"/>
                      </a:rPr>
                      <m:t>≥1.0248</m:t>
                    </m:r>
                  </m:oMath>
                </a14:m>
                <a:endParaRPr lang="en-GB" sz="1600" dirty="0"/>
              </a:p>
            </p:txBody>
          </p:sp>
        </mc:Choice>
        <mc:Fallback xmlns="">
          <p:sp>
            <p:nvSpPr>
              <p:cNvPr id="8" name="TextBox 7">
                <a:extLst>
                  <a:ext uri="{FF2B5EF4-FFF2-40B4-BE49-F238E27FC236}">
                    <a16:creationId xmlns:a16="http://schemas.microsoft.com/office/drawing/2014/main" id="{488F2EF4-54C1-44CB-917E-ECCC79EDB730}"/>
                  </a:ext>
                </a:extLst>
              </p:cNvPr>
              <p:cNvSpPr txBox="1">
                <a:spLocks noRot="1" noChangeAspect="1" noMove="1" noResize="1" noEditPoints="1" noAdjustHandles="1" noChangeArrowheads="1" noChangeShapeType="1" noTextEdit="1"/>
              </p:cNvSpPr>
              <p:nvPr/>
            </p:nvSpPr>
            <p:spPr>
              <a:xfrm>
                <a:off x="539552" y="4005064"/>
                <a:ext cx="3899098" cy="2707023"/>
              </a:xfrm>
              <a:prstGeom prst="rect">
                <a:avLst/>
              </a:prstGeom>
              <a:blipFill>
                <a:blip r:embed="rId3"/>
                <a:stretch>
                  <a:fillRect l="-939" b="-2027"/>
                </a:stretch>
              </a:blipFill>
            </p:spPr>
            <p:txBody>
              <a:bodyPr/>
              <a:lstStyle/>
              <a:p>
                <a:r>
                  <a:rPr lang="en-GB">
                    <a:noFill/>
                  </a:rPr>
                  <a:t> </a:t>
                </a:r>
              </a:p>
            </p:txBody>
          </p:sp>
        </mc:Fallback>
      </mc:AlternateContent>
      <p:sp>
        <p:nvSpPr>
          <p:cNvPr id="13" name="TextBox 12">
            <a:extLst>
              <a:ext uri="{FF2B5EF4-FFF2-40B4-BE49-F238E27FC236}">
                <a16:creationId xmlns:a16="http://schemas.microsoft.com/office/drawing/2014/main" id="{840FE597-DA46-43B3-9E62-6ED213DEDE4F}"/>
              </a:ext>
            </a:extLst>
          </p:cNvPr>
          <p:cNvSpPr txBox="1"/>
          <p:nvPr/>
        </p:nvSpPr>
        <p:spPr>
          <a:xfrm>
            <a:off x="5340077" y="4090789"/>
            <a:ext cx="1994173" cy="584775"/>
          </a:xfrm>
          <a:prstGeom prst="rect">
            <a:avLst/>
          </a:prstGeom>
          <a:noFill/>
        </p:spPr>
        <p:txBody>
          <a:bodyPr wrap="square" rtlCol="0">
            <a:spAutoFit/>
          </a:bodyPr>
          <a:lstStyle/>
          <a:p>
            <a:r>
              <a:rPr lang="en-GB" sz="1600" dirty="0"/>
              <a:t>0.05 (same as significance level)</a:t>
            </a:r>
          </a:p>
        </p:txBody>
      </p:sp>
      <p:sp>
        <p:nvSpPr>
          <p:cNvPr id="14" name="TextBox 13">
            <a:extLst>
              <a:ext uri="{FF2B5EF4-FFF2-40B4-BE49-F238E27FC236}">
                <a16:creationId xmlns:a16="http://schemas.microsoft.com/office/drawing/2014/main" id="{3C16C0AE-0FA7-437C-9CDD-50E64C8ACACD}"/>
              </a:ext>
            </a:extLst>
          </p:cNvPr>
          <p:cNvSpPr txBox="1"/>
          <p:nvPr/>
        </p:nvSpPr>
        <p:spPr>
          <a:xfrm>
            <a:off x="7813502" y="4861676"/>
            <a:ext cx="1326256" cy="156966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dirty="0"/>
              <a:t>Recall that for a Type II error we find the error of being outside the original critical region, but change the parameters.</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7AE09F9-2988-4AF6-AB7D-F6AB25452BE3}"/>
                  </a:ext>
                </a:extLst>
              </p:cNvPr>
              <p:cNvSpPr txBox="1"/>
              <p:nvPr/>
            </p:nvSpPr>
            <p:spPr>
              <a:xfrm>
                <a:off x="5340076" y="4772408"/>
                <a:ext cx="2460899" cy="114197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GB" sz="1600" b="0" i="1" smtClean="0">
                              <a:latin typeface="Cambria Math" panose="02040503050406030204" pitchFamily="18" charset="0"/>
                            </a:rPr>
                          </m:ctrlPr>
                        </m:sSubPr>
                        <m:e>
                          <m:acc>
                            <m:accPr>
                              <m:chr m:val="̅"/>
                              <m:ctrlPr>
                                <a:rPr lang="en-GB" sz="1600" b="0" i="1" smtClean="0">
                                  <a:latin typeface="Cambria Math" panose="02040503050406030204" pitchFamily="18" charset="0"/>
                                </a:rPr>
                              </m:ctrlPr>
                            </m:accPr>
                            <m:e>
                              <m:r>
                                <a:rPr lang="en-GB" sz="1600" b="0" i="1" smtClean="0">
                                  <a:latin typeface="Cambria Math" panose="02040503050406030204" pitchFamily="18" charset="0"/>
                                </a:rPr>
                                <m:t>𝑋</m:t>
                              </m:r>
                            </m:e>
                          </m:acc>
                        </m:e>
                        <m:sub>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1</m:t>
                              </m:r>
                            </m:sub>
                          </m:sSub>
                        </m:sub>
                      </m:sSub>
                      <m:r>
                        <a:rPr lang="en-GB" sz="1600" b="0" i="1" smtClean="0">
                          <a:latin typeface="Cambria Math" panose="02040503050406030204" pitchFamily="18" charset="0"/>
                        </a:rPr>
                        <m:t>=</m:t>
                      </m:r>
                      <m:r>
                        <a:rPr lang="en-GB" sz="1600" b="0" i="1" smtClean="0">
                          <a:latin typeface="Cambria Math" panose="02040503050406030204" pitchFamily="18" charset="0"/>
                        </a:rPr>
                        <m:t>𝑁</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1.02,</m:t>
                          </m:r>
                          <m:f>
                            <m:fPr>
                              <m:ctrlPr>
                                <a:rPr lang="en-GB" sz="1600" b="0" i="1" smtClean="0">
                                  <a:latin typeface="Cambria Math" panose="02040503050406030204" pitchFamily="18" charset="0"/>
                                </a:rPr>
                              </m:ctrlPr>
                            </m:fPr>
                            <m:num>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0.04</m:t>
                                  </m:r>
                                </m:e>
                                <m:sup>
                                  <m:r>
                                    <a:rPr lang="en-GB" sz="1600" b="0" i="1" smtClean="0">
                                      <a:latin typeface="Cambria Math" panose="02040503050406030204" pitchFamily="18" charset="0"/>
                                    </a:rPr>
                                    <m:t>2</m:t>
                                  </m:r>
                                </m:sup>
                              </m:sSup>
                            </m:num>
                            <m:den>
                              <m:r>
                                <a:rPr lang="en-GB" sz="1600" b="0" i="1" smtClean="0">
                                  <a:latin typeface="Cambria Math" panose="02040503050406030204" pitchFamily="18" charset="0"/>
                                </a:rPr>
                                <m:t>10</m:t>
                              </m:r>
                            </m:den>
                          </m:f>
                        </m:e>
                      </m:d>
                    </m:oMath>
                    <m:oMath xmlns:m="http://schemas.openxmlformats.org/officeDocument/2006/math">
                      <m:r>
                        <a:rPr lang="en-GB" sz="1600" b="0" i="1" smtClean="0">
                          <a:latin typeface="Cambria Math" panose="02040503050406030204" pitchFamily="18" charset="0"/>
                        </a:rPr>
                        <m:t>𝑃</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0.9752&lt;</m:t>
                          </m:r>
                          <m:acc>
                            <m:accPr>
                              <m:chr m:val="̅"/>
                              <m:ctrlPr>
                                <a:rPr lang="en-GB" sz="1600" b="0" i="1" smtClean="0">
                                  <a:latin typeface="Cambria Math" panose="02040503050406030204" pitchFamily="18" charset="0"/>
                                </a:rPr>
                              </m:ctrlPr>
                            </m:accPr>
                            <m:e>
                              <m:r>
                                <a:rPr lang="en-GB" sz="1600" b="0" i="1" smtClean="0">
                                  <a:latin typeface="Cambria Math" panose="02040503050406030204" pitchFamily="18" charset="0"/>
                                </a:rPr>
                                <m:t>𝑋</m:t>
                              </m:r>
                            </m:e>
                          </m:acc>
                          <m:r>
                            <a:rPr lang="en-GB" sz="1600" b="0" i="1" smtClean="0">
                              <a:latin typeface="Cambria Math" panose="02040503050406030204" pitchFamily="18" charset="0"/>
                            </a:rPr>
                            <m:t>&lt;1.0248</m:t>
                          </m:r>
                        </m:e>
                      </m:d>
                      <m:r>
                        <a:rPr lang="en-GB" sz="1600" b="0" i="1" smtClean="0">
                          <a:latin typeface="Cambria Math" panose="02040503050406030204" pitchFamily="18" charset="0"/>
                        </a:rPr>
                        <m:t>=0.6476</m:t>
                      </m:r>
                    </m:oMath>
                  </m:oMathPara>
                </a14:m>
                <a:endParaRPr lang="en-GB" sz="1600" dirty="0"/>
              </a:p>
            </p:txBody>
          </p:sp>
        </mc:Choice>
        <mc:Fallback xmlns="">
          <p:sp>
            <p:nvSpPr>
              <p:cNvPr id="15" name="TextBox 14">
                <a:extLst>
                  <a:ext uri="{FF2B5EF4-FFF2-40B4-BE49-F238E27FC236}">
                    <a16:creationId xmlns:a16="http://schemas.microsoft.com/office/drawing/2014/main" id="{77AE09F9-2988-4AF6-AB7D-F6AB25452BE3}"/>
                  </a:ext>
                </a:extLst>
              </p:cNvPr>
              <p:cNvSpPr txBox="1">
                <a:spLocks noRot="1" noChangeAspect="1" noMove="1" noResize="1" noEditPoints="1" noAdjustHandles="1" noChangeArrowheads="1" noChangeShapeType="1" noTextEdit="1"/>
              </p:cNvSpPr>
              <p:nvPr/>
            </p:nvSpPr>
            <p:spPr>
              <a:xfrm>
                <a:off x="5340076" y="4772408"/>
                <a:ext cx="2460899" cy="1141979"/>
              </a:xfrm>
              <a:prstGeom prst="rect">
                <a:avLst/>
              </a:prstGeom>
              <a:blipFill>
                <a:blip r:embed="rId4"/>
                <a:stretch>
                  <a:fillRect/>
                </a:stretch>
              </a:blipFill>
            </p:spPr>
            <p:txBody>
              <a:bodyPr/>
              <a:lstStyle/>
              <a:p>
                <a:r>
                  <a:rPr lang="en-GB">
                    <a:noFill/>
                  </a:rPr>
                  <a:t> </a:t>
                </a:r>
              </a:p>
            </p:txBody>
          </p:sp>
        </mc:Fallback>
      </mc:AlternateContent>
      <p:sp>
        <p:nvSpPr>
          <p:cNvPr id="16" name="TextBox 15">
            <a:extLst>
              <a:ext uri="{FF2B5EF4-FFF2-40B4-BE49-F238E27FC236}">
                <a16:creationId xmlns:a16="http://schemas.microsoft.com/office/drawing/2014/main" id="{C06834F2-48D8-4290-811F-F5A8F3649AB9}"/>
              </a:ext>
            </a:extLst>
          </p:cNvPr>
          <p:cNvSpPr txBox="1"/>
          <p:nvPr/>
        </p:nvSpPr>
        <p:spPr>
          <a:xfrm>
            <a:off x="6546938" y="6206190"/>
            <a:ext cx="1158787" cy="27699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dirty="0"/>
              <a:t>Use calculator.</a:t>
            </a:r>
          </a:p>
        </p:txBody>
      </p:sp>
      <p:cxnSp>
        <p:nvCxnSpPr>
          <p:cNvPr id="19" name="Straight Arrow Connector 18">
            <a:extLst>
              <a:ext uri="{FF2B5EF4-FFF2-40B4-BE49-F238E27FC236}">
                <a16:creationId xmlns:a16="http://schemas.microsoft.com/office/drawing/2014/main" id="{2F38EA2C-3578-4481-A280-63FCD683E4B1}"/>
              </a:ext>
            </a:extLst>
          </p:cNvPr>
          <p:cNvCxnSpPr>
            <a:cxnSpLocks/>
          </p:cNvCxnSpPr>
          <p:nvPr/>
        </p:nvCxnSpPr>
        <p:spPr>
          <a:xfrm flipH="1" flipV="1">
            <a:off x="7172325" y="5886451"/>
            <a:ext cx="219075" cy="3143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E537DFDD-0D71-4B2B-B0FA-DAD21980540A}"/>
              </a:ext>
            </a:extLst>
          </p:cNvPr>
          <p:cNvSpPr/>
          <p:nvPr/>
        </p:nvSpPr>
        <p:spPr>
          <a:xfrm>
            <a:off x="255712" y="4052317"/>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23" name="Rectangle 22">
            <a:extLst>
              <a:ext uri="{FF2B5EF4-FFF2-40B4-BE49-F238E27FC236}">
                <a16:creationId xmlns:a16="http://schemas.microsoft.com/office/drawing/2014/main" id="{A491BF5C-07F3-4350-91A7-3C75DE233161}"/>
              </a:ext>
            </a:extLst>
          </p:cNvPr>
          <p:cNvSpPr/>
          <p:nvPr/>
        </p:nvSpPr>
        <p:spPr>
          <a:xfrm>
            <a:off x="5036953" y="4154725"/>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24" name="Rectangle 23">
            <a:extLst>
              <a:ext uri="{FF2B5EF4-FFF2-40B4-BE49-F238E27FC236}">
                <a16:creationId xmlns:a16="http://schemas.microsoft.com/office/drawing/2014/main" id="{794474EC-67E3-484E-BA63-313FFB12CF3C}"/>
              </a:ext>
            </a:extLst>
          </p:cNvPr>
          <p:cNvSpPr/>
          <p:nvPr/>
        </p:nvSpPr>
        <p:spPr>
          <a:xfrm>
            <a:off x="5191769" y="4828746"/>
            <a:ext cx="216024" cy="2160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c</a:t>
            </a:r>
          </a:p>
        </p:txBody>
      </p:sp>
      <p:sp>
        <p:nvSpPr>
          <p:cNvPr id="25" name="Rectangle 24">
            <a:extLst>
              <a:ext uri="{FF2B5EF4-FFF2-40B4-BE49-F238E27FC236}">
                <a16:creationId xmlns:a16="http://schemas.microsoft.com/office/drawing/2014/main" id="{D31689D0-D080-4A15-94A2-E3EE26907658}"/>
              </a:ext>
            </a:extLst>
          </p:cNvPr>
          <p:cNvSpPr/>
          <p:nvPr/>
        </p:nvSpPr>
        <p:spPr>
          <a:xfrm>
            <a:off x="471735" y="4052317"/>
            <a:ext cx="3843090" cy="265976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sp>
        <p:nvSpPr>
          <p:cNvPr id="26" name="Rectangle 25">
            <a:extLst>
              <a:ext uri="{FF2B5EF4-FFF2-40B4-BE49-F238E27FC236}">
                <a16:creationId xmlns:a16="http://schemas.microsoft.com/office/drawing/2014/main" id="{9201184B-0002-42C9-A941-CB0C8AFA5DCF}"/>
              </a:ext>
            </a:extLst>
          </p:cNvPr>
          <p:cNvSpPr/>
          <p:nvPr/>
        </p:nvSpPr>
        <p:spPr>
          <a:xfrm>
            <a:off x="5252977" y="4154725"/>
            <a:ext cx="2081273" cy="52083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5555C1E-4824-4BA3-B77F-1653D43C6300}"/>
                  </a:ext>
                </a:extLst>
              </p:cNvPr>
              <p:cNvSpPr txBox="1"/>
              <p:nvPr/>
            </p:nvSpPr>
            <p:spPr>
              <a:xfrm>
                <a:off x="4165848" y="4994126"/>
                <a:ext cx="987177" cy="72628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Rearrange </a:t>
                </a:r>
                <a14:m>
                  <m:oMath xmlns:m="http://schemas.openxmlformats.org/officeDocument/2006/math">
                    <m:r>
                      <a:rPr lang="en-GB" sz="1400" b="0" i="1" smtClean="0">
                        <a:latin typeface="Cambria Math" panose="02040503050406030204" pitchFamily="18" charset="0"/>
                      </a:rPr>
                      <m:t>𝑍</m:t>
                    </m:r>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acc>
                          <m:accPr>
                            <m:chr m:val="̅"/>
                            <m:ctrlPr>
                              <a:rPr lang="en-GB" sz="1400" b="0" i="1" smtClean="0">
                                <a:latin typeface="Cambria Math" panose="02040503050406030204" pitchFamily="18" charset="0"/>
                              </a:rPr>
                            </m:ctrlPr>
                          </m:accPr>
                          <m:e>
                            <m:r>
                              <a:rPr lang="en-GB" sz="1400" b="0" i="1" smtClean="0">
                                <a:latin typeface="Cambria Math" panose="02040503050406030204" pitchFamily="18" charset="0"/>
                              </a:rPr>
                              <m:t>𝑋</m:t>
                            </m:r>
                          </m:e>
                        </m:acc>
                        <m:r>
                          <a:rPr lang="en-GB" sz="1400" b="0" i="1" smtClean="0">
                            <a:latin typeface="Cambria Math" panose="02040503050406030204" pitchFamily="18" charset="0"/>
                          </a:rPr>
                          <m:t>−</m:t>
                        </m:r>
                        <m:r>
                          <a:rPr lang="en-GB" sz="1400" b="0" i="1" smtClean="0">
                            <a:latin typeface="Cambria Math" panose="02040503050406030204" pitchFamily="18" charset="0"/>
                          </a:rPr>
                          <m:t>𝜇</m:t>
                        </m:r>
                      </m:num>
                      <m:den>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𝜎</m:t>
                            </m:r>
                          </m:num>
                          <m:den>
                            <m:rad>
                              <m:radPr>
                                <m:degHide m:val="on"/>
                                <m:ctrlPr>
                                  <a:rPr lang="en-GB" sz="1400" b="0" i="1" smtClean="0">
                                    <a:latin typeface="Cambria Math" panose="02040503050406030204" pitchFamily="18" charset="0"/>
                                  </a:rPr>
                                </m:ctrlPr>
                              </m:radPr>
                              <m:deg/>
                              <m:e>
                                <m:r>
                                  <a:rPr lang="en-GB" sz="1400" b="0" i="1" smtClean="0">
                                    <a:latin typeface="Cambria Math" panose="02040503050406030204" pitchFamily="18" charset="0"/>
                                  </a:rPr>
                                  <m:t>𝑛</m:t>
                                </m:r>
                              </m:e>
                            </m:rad>
                          </m:den>
                        </m:f>
                      </m:den>
                    </m:f>
                  </m:oMath>
                </a14:m>
                <a:endParaRPr lang="en-GB" dirty="0"/>
              </a:p>
            </p:txBody>
          </p:sp>
        </mc:Choice>
        <mc:Fallback xmlns="">
          <p:sp>
            <p:nvSpPr>
              <p:cNvPr id="9" name="TextBox 8">
                <a:extLst>
                  <a:ext uri="{FF2B5EF4-FFF2-40B4-BE49-F238E27FC236}">
                    <a16:creationId xmlns:a16="http://schemas.microsoft.com/office/drawing/2014/main" id="{85555C1E-4824-4BA3-B77F-1653D43C6300}"/>
                  </a:ext>
                </a:extLst>
              </p:cNvPr>
              <p:cNvSpPr txBox="1">
                <a:spLocks noRot="1" noChangeAspect="1" noMove="1" noResize="1" noEditPoints="1" noAdjustHandles="1" noChangeArrowheads="1" noChangeShapeType="1" noTextEdit="1"/>
              </p:cNvSpPr>
              <p:nvPr/>
            </p:nvSpPr>
            <p:spPr>
              <a:xfrm>
                <a:off x="4165848" y="4994126"/>
                <a:ext cx="987177" cy="726289"/>
              </a:xfrm>
              <a:prstGeom prst="rect">
                <a:avLst/>
              </a:prstGeom>
              <a:blipFill>
                <a:blip r:embed="rId5"/>
                <a:stretch>
                  <a:fillRect l="-602"/>
                </a:stretch>
              </a:blipFill>
            </p:spPr>
            <p:txBody>
              <a:bodyPr/>
              <a:lstStyle/>
              <a:p>
                <a:r>
                  <a:rPr lang="en-GB">
                    <a:noFill/>
                  </a:rPr>
                  <a:t> </a:t>
                </a:r>
              </a:p>
            </p:txBody>
          </p:sp>
        </mc:Fallback>
      </mc:AlternateContent>
      <p:cxnSp>
        <p:nvCxnSpPr>
          <p:cNvPr id="11" name="Straight Arrow Connector 10">
            <a:extLst>
              <a:ext uri="{FF2B5EF4-FFF2-40B4-BE49-F238E27FC236}">
                <a16:creationId xmlns:a16="http://schemas.microsoft.com/office/drawing/2014/main" id="{E6833020-6721-4B2E-8AA4-CF31C2D2BB37}"/>
              </a:ext>
            </a:extLst>
          </p:cNvPr>
          <p:cNvCxnSpPr>
            <a:cxnSpLocks/>
          </p:cNvCxnSpPr>
          <p:nvPr/>
        </p:nvCxnSpPr>
        <p:spPr>
          <a:xfrm flipH="1">
            <a:off x="3857254" y="5505450"/>
            <a:ext cx="352796" cy="16532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7" name="Rectangle 26">
            <a:extLst>
              <a:ext uri="{FF2B5EF4-FFF2-40B4-BE49-F238E27FC236}">
                <a16:creationId xmlns:a16="http://schemas.microsoft.com/office/drawing/2014/main" id="{97C0658D-DF36-4C38-9488-F268B99635F6}"/>
              </a:ext>
            </a:extLst>
          </p:cNvPr>
          <p:cNvSpPr/>
          <p:nvPr/>
        </p:nvSpPr>
        <p:spPr>
          <a:xfrm>
            <a:off x="5420257" y="4828746"/>
            <a:ext cx="2237843" cy="97197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p>
        </p:txBody>
      </p:sp>
      <p:cxnSp>
        <p:nvCxnSpPr>
          <p:cNvPr id="17" name="Straight Arrow Connector 16">
            <a:extLst>
              <a:ext uri="{FF2B5EF4-FFF2-40B4-BE49-F238E27FC236}">
                <a16:creationId xmlns:a16="http://schemas.microsoft.com/office/drawing/2014/main" id="{598CAC42-6B4E-41BB-9B1C-2F621502EF17}"/>
              </a:ext>
            </a:extLst>
          </p:cNvPr>
          <p:cNvCxnSpPr>
            <a:cxnSpLocks/>
          </p:cNvCxnSpPr>
          <p:nvPr/>
        </p:nvCxnSpPr>
        <p:spPr>
          <a:xfrm flipH="1">
            <a:off x="7620000" y="4977784"/>
            <a:ext cx="200374" cy="418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953435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5"/>
                                        </p:tgtEl>
                                      </p:cBhvr>
                                    </p:animEffect>
                                    <p:set>
                                      <p:cBhvr>
                                        <p:cTn id="7"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8" restart="whenNotActive" fill="hold" evtFilter="cancelBubble" nodeType="interactiveSeq">
                <p:stCondLst>
                  <p:cond evt="onClick" delay="0">
                    <p:tgtEl>
                      <p:spTgt spid="26"/>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26"/>
                                        </p:tgtEl>
                                      </p:cBhvr>
                                    </p:animEffect>
                                    <p:set>
                                      <p:cBhvr>
                                        <p:cTn id="13"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4" restart="whenNotActive" fill="hold" evtFilter="cancelBubble" nodeType="interactiveSeq">
                <p:stCondLst>
                  <p:cond evt="onClick" delay="0">
                    <p:tgtEl>
                      <p:spTgt spid="27"/>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7"/>
                                        </p:tgtEl>
                                      </p:cBhvr>
                                    </p:animEffect>
                                    <p:set>
                                      <p:cBhvr>
                                        <p:cTn id="19"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25" grpId="0" animBg="1"/>
      <p:bldP spid="26" grpId="0" animBg="1"/>
      <p:bldP spid="2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3679</Words>
  <Application>Microsoft Office PowerPoint</Application>
  <PresentationFormat>On-screen Show (4:3)</PresentationFormat>
  <Paragraphs>372</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Cambria Math</vt:lpstr>
      <vt:lpstr>Wingdings</vt:lpstr>
      <vt:lpstr>Office Theme</vt:lpstr>
      <vt:lpstr>Further Stats 1 Chapter 8 ::  Quality of Tests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RM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Frost J</dc:creator>
  <cp:lastModifiedBy>Lauren Richards</cp:lastModifiedBy>
  <cp:revision>1578</cp:revision>
  <dcterms:created xsi:type="dcterms:W3CDTF">2013-02-28T07:36:55Z</dcterms:created>
  <dcterms:modified xsi:type="dcterms:W3CDTF">2025-03-19T15:17:27Z</dcterms:modified>
</cp:coreProperties>
</file>