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89" r:id="rId2"/>
    <p:sldId id="277" r:id="rId3"/>
    <p:sldId id="278" r:id="rId4"/>
    <p:sldId id="280" r:id="rId5"/>
    <p:sldId id="279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56" r:id="rId14"/>
    <p:sldId id="276" r:id="rId15"/>
    <p:sldId id="268" r:id="rId16"/>
    <p:sldId id="265" r:id="rId17"/>
    <p:sldId id="26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5B9BD5"/>
    <a:srgbClr val="FF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56C24F-EF69-4A78-A875-E8963871A380}" v="126" dt="2022-11-16T17:31:29.1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C56C24F-EF69-4A78-A875-E8963871A380}"/>
    <pc:docChg chg="custSel addSld delSld modSld sldOrd">
      <pc:chgData name="Stewart Gale" userId="3647ddd2-6040-41ae-a96d-232c23482af8" providerId="ADAL" clId="{3C56C24F-EF69-4A78-A875-E8963871A380}" dt="2022-11-16T17:31:44.877" v="174" actId="47"/>
      <pc:docMkLst>
        <pc:docMk/>
      </pc:docMkLst>
      <pc:sldChg chg="addSp delSp modSp mod modAnim">
        <pc:chgData name="Stewart Gale" userId="3647ddd2-6040-41ae-a96d-232c23482af8" providerId="ADAL" clId="{3C56C24F-EF69-4A78-A875-E8963871A380}" dt="2022-11-16T17:31:29.133" v="172"/>
        <pc:sldMkLst>
          <pc:docMk/>
          <pc:sldMk cId="2712743125" sldId="256"/>
        </pc:sldMkLst>
        <pc:spChg chg="mod">
          <ac:chgData name="Stewart Gale" userId="3647ddd2-6040-41ae-a96d-232c23482af8" providerId="ADAL" clId="{3C56C24F-EF69-4A78-A875-E8963871A380}" dt="2022-11-16T17:28:57.275" v="89" actId="1076"/>
          <ac:spMkLst>
            <pc:docMk/>
            <pc:sldMk cId="2712743125" sldId="256"/>
            <ac:spMk id="2" creationId="{00000000-0000-0000-0000-000000000000}"/>
          </ac:spMkLst>
        </pc:spChg>
        <pc:spChg chg="add mod">
          <ac:chgData name="Stewart Gale" userId="3647ddd2-6040-41ae-a96d-232c23482af8" providerId="ADAL" clId="{3C56C24F-EF69-4A78-A875-E8963871A380}" dt="2022-11-16T17:29:00.011" v="90" actId="1076"/>
          <ac:spMkLst>
            <pc:docMk/>
            <pc:sldMk cId="2712743125" sldId="256"/>
            <ac:spMk id="3" creationId="{366D8EED-FEAF-C5E9-A9B3-78ED8FAF7708}"/>
          </ac:spMkLst>
        </pc:spChg>
        <pc:spChg chg="del">
          <ac:chgData name="Stewart Gale" userId="3647ddd2-6040-41ae-a96d-232c23482af8" providerId="ADAL" clId="{3C56C24F-EF69-4A78-A875-E8963871A380}" dt="2022-11-16T17:25:23.439" v="10" actId="21"/>
          <ac:spMkLst>
            <pc:docMk/>
            <pc:sldMk cId="2712743125" sldId="256"/>
            <ac:spMk id="4" creationId="{00000000-0000-0000-0000-000000000000}"/>
          </ac:spMkLst>
        </pc:spChg>
        <pc:spChg chg="add mod">
          <ac:chgData name="Stewart Gale" userId="3647ddd2-6040-41ae-a96d-232c23482af8" providerId="ADAL" clId="{3C56C24F-EF69-4A78-A875-E8963871A380}" dt="2022-11-16T17:30:12.456" v="142" actId="207"/>
          <ac:spMkLst>
            <pc:docMk/>
            <pc:sldMk cId="2712743125" sldId="256"/>
            <ac:spMk id="5" creationId="{619EFCCD-C699-AFAB-C2BF-FFDD1A961E2E}"/>
          </ac:spMkLst>
        </pc:spChg>
        <pc:spChg chg="mod">
          <ac:chgData name="Stewart Gale" userId="3647ddd2-6040-41ae-a96d-232c23482af8" providerId="ADAL" clId="{3C56C24F-EF69-4A78-A875-E8963871A380}" dt="2022-11-16T17:29:03.786" v="91" actId="1076"/>
          <ac:spMkLst>
            <pc:docMk/>
            <pc:sldMk cId="2712743125" sldId="256"/>
            <ac:spMk id="6" creationId="{00000000-0000-0000-0000-000000000000}"/>
          </ac:spMkLst>
        </pc:spChg>
        <pc:spChg chg="mod">
          <ac:chgData name="Stewart Gale" userId="3647ddd2-6040-41ae-a96d-232c23482af8" providerId="ADAL" clId="{3C56C24F-EF69-4A78-A875-E8963871A380}" dt="2022-11-16T17:31:14.906" v="169" actId="1076"/>
          <ac:spMkLst>
            <pc:docMk/>
            <pc:sldMk cId="2712743125" sldId="256"/>
            <ac:spMk id="7" creationId="{00000000-0000-0000-0000-000000000000}"/>
          </ac:spMkLst>
        </pc:spChg>
        <pc:spChg chg="add mod">
          <ac:chgData name="Stewart Gale" userId="3647ddd2-6040-41ae-a96d-232c23482af8" providerId="ADAL" clId="{3C56C24F-EF69-4A78-A875-E8963871A380}" dt="2022-11-16T17:31:18.497" v="170" actId="1076"/>
          <ac:spMkLst>
            <pc:docMk/>
            <pc:sldMk cId="2712743125" sldId="256"/>
            <ac:spMk id="8" creationId="{0E44129A-910C-5FF1-8AF8-278BE9AB7DF3}"/>
          </ac:spMkLst>
        </pc:spChg>
      </pc:sldChg>
      <pc:sldChg chg="modSp mod">
        <pc:chgData name="Stewart Gale" userId="3647ddd2-6040-41ae-a96d-232c23482af8" providerId="ADAL" clId="{3C56C24F-EF69-4A78-A875-E8963871A380}" dt="2021-09-01T07:59:16.270" v="9"/>
        <pc:sldMkLst>
          <pc:docMk/>
          <pc:sldMk cId="1597422150" sldId="265"/>
        </pc:sldMkLst>
        <pc:spChg chg="mod">
          <ac:chgData name="Stewart Gale" userId="3647ddd2-6040-41ae-a96d-232c23482af8" providerId="ADAL" clId="{3C56C24F-EF69-4A78-A875-E8963871A380}" dt="2021-09-01T07:59:16.270" v="9"/>
          <ac:spMkLst>
            <pc:docMk/>
            <pc:sldMk cId="1597422150" sldId="265"/>
            <ac:spMk id="16" creationId="{00000000-0000-0000-0000-000000000000}"/>
          </ac:spMkLst>
        </pc:spChg>
      </pc:sldChg>
      <pc:sldChg chg="addSp delSp modSp">
        <pc:chgData name="Stewart Gale" userId="3647ddd2-6040-41ae-a96d-232c23482af8" providerId="ADAL" clId="{3C56C24F-EF69-4A78-A875-E8963871A380}" dt="2022-11-16T17:25:29.908" v="12"/>
        <pc:sldMkLst>
          <pc:docMk/>
          <pc:sldMk cId="372267418" sldId="277"/>
        </pc:sldMkLst>
        <pc:spChg chg="add del mod">
          <ac:chgData name="Stewart Gale" userId="3647ddd2-6040-41ae-a96d-232c23482af8" providerId="ADAL" clId="{3C56C24F-EF69-4A78-A875-E8963871A380}" dt="2022-11-16T17:25:29.908" v="12"/>
          <ac:spMkLst>
            <pc:docMk/>
            <pc:sldMk cId="372267418" sldId="277"/>
            <ac:spMk id="2" creationId="{2BEFEC77-D680-7495-23F8-D0A78788BF2D}"/>
          </ac:spMkLst>
        </pc:spChg>
      </pc:sldChg>
      <pc:sldChg chg="modAnim">
        <pc:chgData name="Stewart Gale" userId="3647ddd2-6040-41ae-a96d-232c23482af8" providerId="ADAL" clId="{3C56C24F-EF69-4A78-A875-E8963871A380}" dt="2022-11-16T17:26:55.114" v="33"/>
        <pc:sldMkLst>
          <pc:docMk/>
          <pc:sldMk cId="1785244922" sldId="285"/>
        </pc:sldMkLst>
      </pc:sldChg>
      <pc:sldChg chg="modAnim">
        <pc:chgData name="Stewart Gale" userId="3647ddd2-6040-41ae-a96d-232c23482af8" providerId="ADAL" clId="{3C56C24F-EF69-4A78-A875-E8963871A380}" dt="2022-11-16T17:27:05.189" v="35"/>
        <pc:sldMkLst>
          <pc:docMk/>
          <pc:sldMk cId="3895788446" sldId="286"/>
        </pc:sldMkLst>
      </pc:sldChg>
      <pc:sldChg chg="delSp del mod">
        <pc:chgData name="Stewart Gale" userId="3647ddd2-6040-41ae-a96d-232c23482af8" providerId="ADAL" clId="{3C56C24F-EF69-4A78-A875-E8963871A380}" dt="2022-11-16T17:31:44.877" v="174" actId="47"/>
        <pc:sldMkLst>
          <pc:docMk/>
          <pc:sldMk cId="1037588900" sldId="288"/>
        </pc:sldMkLst>
        <pc:spChg chg="del">
          <ac:chgData name="Stewart Gale" userId="3647ddd2-6040-41ae-a96d-232c23482af8" providerId="ADAL" clId="{3C56C24F-EF69-4A78-A875-E8963871A380}" dt="2022-11-16T17:31:39.826" v="173" actId="478"/>
          <ac:spMkLst>
            <pc:docMk/>
            <pc:sldMk cId="1037588900" sldId="288"/>
            <ac:spMk id="4" creationId="{00000000-0000-0000-0000-000000000000}"/>
          </ac:spMkLst>
        </pc:spChg>
      </pc:sldChg>
      <pc:sldChg chg="addSp delSp modSp new mod ord">
        <pc:chgData name="Stewart Gale" userId="3647ddd2-6040-41ae-a96d-232c23482af8" providerId="ADAL" clId="{3C56C24F-EF69-4A78-A875-E8963871A380}" dt="2022-11-16T17:26:10.925" v="31" actId="255"/>
        <pc:sldMkLst>
          <pc:docMk/>
          <pc:sldMk cId="1410522766" sldId="289"/>
        </pc:sldMkLst>
        <pc:spChg chg="del">
          <ac:chgData name="Stewart Gale" userId="3647ddd2-6040-41ae-a96d-232c23482af8" providerId="ADAL" clId="{3C56C24F-EF69-4A78-A875-E8963871A380}" dt="2022-11-16T17:25:35.332" v="16" actId="478"/>
          <ac:spMkLst>
            <pc:docMk/>
            <pc:sldMk cId="1410522766" sldId="289"/>
            <ac:spMk id="2" creationId="{7015E9B8-0122-6A0A-B7BB-7EC6687D8112}"/>
          </ac:spMkLst>
        </pc:spChg>
        <pc:spChg chg="del">
          <ac:chgData name="Stewart Gale" userId="3647ddd2-6040-41ae-a96d-232c23482af8" providerId="ADAL" clId="{3C56C24F-EF69-4A78-A875-E8963871A380}" dt="2022-11-16T17:25:35.332" v="16" actId="478"/>
          <ac:spMkLst>
            <pc:docMk/>
            <pc:sldMk cId="1410522766" sldId="289"/>
            <ac:spMk id="3" creationId="{E848C6C4-F37D-C9D8-25F9-513E818497B1}"/>
          </ac:spMkLst>
        </pc:spChg>
        <pc:spChg chg="add mod">
          <ac:chgData name="Stewart Gale" userId="3647ddd2-6040-41ae-a96d-232c23482af8" providerId="ADAL" clId="{3C56C24F-EF69-4A78-A875-E8963871A380}" dt="2022-11-16T17:26:10.925" v="31" actId="255"/>
          <ac:spMkLst>
            <pc:docMk/>
            <pc:sldMk cId="1410522766" sldId="289"/>
            <ac:spMk id="4" creationId="{1AF350E2-DB01-63C9-6FE1-998A3856374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78C5E-67D6-4A4E-8A54-31734FFC3791}" type="datetimeFigureOut">
              <a:rPr lang="en-GB" smtClean="0"/>
              <a:t>16/11/2022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E7F383-F79B-4100-8866-E6E552FF29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1777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2365CD-3B7A-4811-B49C-C4335EFDEFE5}" type="slidenum">
              <a:rPr lang="en-GB"/>
              <a:pPr/>
              <a:t>15</a:t>
            </a:fld>
            <a:endParaRPr lang="en-GB"/>
          </a:p>
        </p:txBody>
      </p:sp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152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2365CD-3B7A-4811-B49C-C4335EFDEFE5}" type="slidenum">
              <a:rPr lang="en-GB"/>
              <a:pPr/>
              <a:t>16</a:t>
            </a:fld>
            <a:endParaRPr lang="en-GB"/>
          </a:p>
        </p:txBody>
      </p:sp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4613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2365CD-3B7A-4811-B49C-C4335EFDEFE5}" type="slidenum">
              <a:rPr lang="en-GB"/>
              <a:pPr/>
              <a:t>17</a:t>
            </a:fld>
            <a:endParaRPr lang="en-GB"/>
          </a:p>
        </p:txBody>
      </p:sp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045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D082-5438-48B6-BF3E-5688584C5259}" type="datetimeFigureOut">
              <a:rPr lang="en-GB" smtClean="0"/>
              <a:t>16/11/2022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8671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D082-5438-48B6-BF3E-5688584C5259}" type="datetimeFigureOut">
              <a:rPr lang="en-GB" smtClean="0"/>
              <a:t>16/11/2022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7310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D082-5438-48B6-BF3E-5688584C5259}" type="datetimeFigureOut">
              <a:rPr lang="en-GB" smtClean="0"/>
              <a:t>16/11/2022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6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D082-5438-48B6-BF3E-5688584C5259}" type="datetimeFigureOut">
              <a:rPr lang="en-GB" smtClean="0"/>
              <a:t>16/11/2022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977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D082-5438-48B6-BF3E-5688584C5259}" type="datetimeFigureOut">
              <a:rPr lang="en-GB" smtClean="0"/>
              <a:t>16/11/2022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392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D082-5438-48B6-BF3E-5688584C5259}" type="datetimeFigureOut">
              <a:rPr lang="en-GB" smtClean="0"/>
              <a:t>16/11/2022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8692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D082-5438-48B6-BF3E-5688584C5259}" type="datetimeFigureOut">
              <a:rPr lang="en-GB" smtClean="0"/>
              <a:t>16/11/2022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9275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D082-5438-48B6-BF3E-5688584C5259}" type="datetimeFigureOut">
              <a:rPr lang="en-GB" smtClean="0"/>
              <a:t>16/11/2022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5789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D082-5438-48B6-BF3E-5688584C5259}" type="datetimeFigureOut">
              <a:rPr lang="en-GB" smtClean="0"/>
              <a:t>16/11/2022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5282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D082-5438-48B6-BF3E-5688584C5259}" type="datetimeFigureOut">
              <a:rPr lang="en-GB" smtClean="0"/>
              <a:t>16/11/2022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8700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D082-5438-48B6-BF3E-5688584C5259}" type="datetimeFigureOut">
              <a:rPr lang="en-GB" smtClean="0"/>
              <a:t>16/11/2022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021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C2D082-5438-48B6-BF3E-5688584C5259}" type="datetimeFigureOut">
              <a:rPr lang="en-GB" smtClean="0"/>
              <a:t>16/11/2022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6149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F350E2-DB01-63C9-6FE1-998A3856374D}"/>
              </a:ext>
            </a:extLst>
          </p:cNvPr>
          <p:cNvSpPr/>
          <p:nvPr/>
        </p:nvSpPr>
        <p:spPr>
          <a:xfrm>
            <a:off x="238299" y="1565695"/>
            <a:ext cx="1170432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2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Speed, </a:t>
            </a:r>
          </a:p>
          <a:p>
            <a:pPr algn="ctr"/>
            <a:r>
              <a:rPr lang="en-US" sz="9200" b="1" u="sng" dirty="0">
                <a:solidFill>
                  <a:srgbClr val="000000"/>
                </a:solidFill>
                <a:latin typeface="Arial" panose="020B0604020202020204" pitchFamily="34" charset="0"/>
              </a:rPr>
              <a:t>D</a:t>
            </a:r>
            <a:r>
              <a:rPr lang="en-US" sz="92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istance and Time</a:t>
            </a:r>
            <a:endParaRPr lang="en-GB" sz="9200" dirty="0"/>
          </a:p>
        </p:txBody>
      </p:sp>
    </p:spTree>
    <p:extLst>
      <p:ext uri="{BB962C8B-B14F-4D97-AF65-F5344CB8AC3E}">
        <p14:creationId xmlns:p14="http://schemas.microsoft.com/office/powerpoint/2010/main" val="1410522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801" y="160712"/>
            <a:ext cx="86009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Convert </a:t>
            </a:r>
          </a:p>
          <a:p>
            <a:pPr algn="ctr"/>
            <a:r>
              <a:rPr lang="en-GB" sz="7200" dirty="0">
                <a:solidFill>
                  <a:srgbClr val="0000FF"/>
                </a:solidFill>
              </a:rPr>
              <a:t>hours and minutes </a:t>
            </a:r>
          </a:p>
          <a:p>
            <a:pPr algn="ctr"/>
            <a:r>
              <a:rPr lang="en-GB" sz="7200" dirty="0"/>
              <a:t>to </a:t>
            </a:r>
            <a:r>
              <a:rPr lang="en-GB" sz="7200" dirty="0">
                <a:solidFill>
                  <a:srgbClr val="FF0000"/>
                </a:solidFill>
              </a:rPr>
              <a:t>hours</a:t>
            </a:r>
            <a:r>
              <a:rPr lang="en-GB" sz="7200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7343" y="4252997"/>
            <a:ext cx="61050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0" dirty="0">
                <a:solidFill>
                  <a:srgbClr val="0000FF"/>
                </a:solidFill>
              </a:rPr>
              <a:t>20 minutes </a:t>
            </a:r>
            <a:r>
              <a:rPr lang="en-GB" sz="8000" dirty="0"/>
              <a:t>=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06588" y="4252997"/>
            <a:ext cx="46367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>
                <a:solidFill>
                  <a:srgbClr val="FF0000"/>
                </a:solidFill>
              </a:rPr>
              <a:t>0.3 hour</a:t>
            </a:r>
          </a:p>
        </p:txBody>
      </p:sp>
      <p:sp>
        <p:nvSpPr>
          <p:cNvPr id="2" name="Oval 1"/>
          <p:cNvSpPr/>
          <p:nvPr/>
        </p:nvSpPr>
        <p:spPr>
          <a:xfrm>
            <a:off x="8030094" y="4294909"/>
            <a:ext cx="193964" cy="1773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24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801" y="160712"/>
            <a:ext cx="86009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Convert </a:t>
            </a:r>
          </a:p>
          <a:p>
            <a:pPr algn="ctr"/>
            <a:r>
              <a:rPr lang="en-GB" sz="7200" dirty="0">
                <a:solidFill>
                  <a:srgbClr val="0000FF"/>
                </a:solidFill>
              </a:rPr>
              <a:t>hours and minutes </a:t>
            </a:r>
          </a:p>
          <a:p>
            <a:pPr algn="ctr"/>
            <a:r>
              <a:rPr lang="en-GB" sz="7200" dirty="0"/>
              <a:t>to </a:t>
            </a:r>
            <a:r>
              <a:rPr lang="en-GB" sz="7200" dirty="0">
                <a:solidFill>
                  <a:srgbClr val="FF0000"/>
                </a:solidFill>
              </a:rPr>
              <a:t>hours</a:t>
            </a:r>
            <a:r>
              <a:rPr lang="en-GB" sz="7200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1273" y="4368092"/>
            <a:ext cx="67443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6000" dirty="0">
                <a:solidFill>
                  <a:srgbClr val="0000FF"/>
                </a:solidFill>
              </a:rPr>
              <a:t> 1 hour 20 minutes </a:t>
            </a:r>
            <a:r>
              <a:rPr lang="en-GB" sz="6000" dirty="0"/>
              <a:t>=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32567" y="4368092"/>
            <a:ext cx="32956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FF0000"/>
                </a:solidFill>
              </a:rPr>
              <a:t>1.3 hours</a:t>
            </a:r>
          </a:p>
        </p:txBody>
      </p:sp>
      <p:sp>
        <p:nvSpPr>
          <p:cNvPr id="6" name="Oval 5"/>
          <p:cNvSpPr/>
          <p:nvPr/>
        </p:nvSpPr>
        <p:spPr>
          <a:xfrm>
            <a:off x="8512232" y="4279423"/>
            <a:ext cx="193964" cy="1773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5788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48145" y="776993"/>
            <a:ext cx="67443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6000" dirty="0">
                <a:solidFill>
                  <a:srgbClr val="0000FF"/>
                </a:solidFill>
              </a:rPr>
              <a:t> 1 hour 20 minutes </a:t>
            </a:r>
            <a:r>
              <a:rPr lang="en-GB" sz="6000" dirty="0"/>
              <a:t>=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49439" y="776993"/>
            <a:ext cx="32956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FF0000"/>
                </a:solidFill>
              </a:rPr>
              <a:t>1.3 hours</a:t>
            </a:r>
          </a:p>
        </p:txBody>
      </p:sp>
      <p:sp>
        <p:nvSpPr>
          <p:cNvPr id="6" name="Oval 5"/>
          <p:cNvSpPr/>
          <p:nvPr/>
        </p:nvSpPr>
        <p:spPr>
          <a:xfrm>
            <a:off x="8429104" y="688324"/>
            <a:ext cx="193964" cy="1773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5580611" y="1690256"/>
            <a:ext cx="2216727" cy="1900842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44683" y="3397134"/>
            <a:ext cx="35412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Whole Hours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8357062" y="1690257"/>
            <a:ext cx="69271" cy="2537874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780712" y="4465568"/>
                <a:ext cx="1210887" cy="14752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0" i="1" dirty="0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en-GB" sz="4800" b="0" i="1" dirty="0" smtClean="0">
                              <a:latin typeface="Cambria Math" panose="02040503050406030204" pitchFamily="18" charset="0"/>
                            </a:rPr>
                            <m:t>60</m:t>
                          </m:r>
                        </m:den>
                      </m:f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0712" y="4465568"/>
                <a:ext cx="1210887" cy="147521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8940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5144" y="152687"/>
            <a:ext cx="11355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What is the formula for calculating </a:t>
            </a:r>
            <a:r>
              <a:rPr lang="en-GB" sz="4800" b="1" dirty="0">
                <a:solidFill>
                  <a:srgbClr val="FF0000"/>
                </a:solidFill>
              </a:rPr>
              <a:t>Speed</a:t>
            </a:r>
            <a:r>
              <a:rPr lang="en-GB" sz="4800" dirty="0"/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7681" y="2491047"/>
            <a:ext cx="11355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What is the formula for calculating </a:t>
            </a:r>
            <a:r>
              <a:rPr lang="en-GB" sz="4800" b="1" dirty="0">
                <a:solidFill>
                  <a:schemeClr val="accent4">
                    <a:lumMod val="75000"/>
                  </a:schemeClr>
                </a:solidFill>
              </a:rPr>
              <a:t>Distance</a:t>
            </a:r>
            <a:r>
              <a:rPr lang="en-GB" sz="4800" dirty="0"/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8408" y="4465191"/>
            <a:ext cx="11355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is the formula for calculating </a:t>
            </a:r>
            <a:r>
              <a:rPr lang="en-GB" sz="4800" b="1" dirty="0">
                <a:solidFill>
                  <a:srgbClr val="00B050"/>
                </a:solidFill>
              </a:rPr>
              <a:t>Time</a:t>
            </a:r>
            <a:r>
              <a:rPr lang="en-GB" sz="4800" dirty="0"/>
              <a:t>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66D8EED-FEAF-C5E9-A9B3-78ED8FAF7708}"/>
                  </a:ext>
                </a:extLst>
              </p:cNvPr>
              <p:cNvSpPr txBox="1"/>
              <p:nvPr/>
            </p:nvSpPr>
            <p:spPr>
              <a:xfrm>
                <a:off x="3516283" y="1053222"/>
                <a:ext cx="4757651" cy="11524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𝑺𝒑𝒆𝒆𝒅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𝑫𝒊𝒔𝒕𝒂𝒏𝒄𝒆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𝑻𝒊𝒎𝒆</m:t>
                          </m:r>
                        </m:den>
                      </m:f>
                    </m:oMath>
                  </m:oMathPara>
                </a14:m>
                <a:endParaRPr lang="en-GB" sz="40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66D8EED-FEAF-C5E9-A9B3-78ED8FAF77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6283" y="1053222"/>
                <a:ext cx="4757651" cy="11524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19EFCCD-C699-AFAB-C2BF-FFDD1A961E2E}"/>
                  </a:ext>
                </a:extLst>
              </p:cNvPr>
              <p:cNvSpPr txBox="1"/>
              <p:nvPr/>
            </p:nvSpPr>
            <p:spPr>
              <a:xfrm>
                <a:off x="3203170" y="3585841"/>
                <a:ext cx="6422968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𝑫𝒊𝒔𝒕𝒂𝒏𝒄𝒆</m:t>
                    </m:r>
                    <m:r>
                      <a:rPr lang="en-US" sz="4000" b="1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𝑻𝒊𝒎𝒆</m:t>
                    </m:r>
                  </m:oMath>
                </a14:m>
                <a:r>
                  <a:rPr lang="en-GB" sz="4000" b="1" dirty="0">
                    <a:solidFill>
                      <a:srgbClr val="FFC000"/>
                    </a:solidFill>
                  </a:rPr>
                  <a:t> x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𝑺𝒑𝒆𝒆𝒅</m:t>
                    </m:r>
                  </m:oMath>
                </a14:m>
                <a:endParaRPr lang="en-GB" sz="4000" b="1" i="1" dirty="0">
                  <a:solidFill>
                    <a:srgbClr val="FFC000"/>
                  </a:solidFill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19EFCCD-C699-AFAB-C2BF-FFDD1A961E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170" y="3585841"/>
                <a:ext cx="6422968" cy="615553"/>
              </a:xfrm>
              <a:prstGeom prst="rect">
                <a:avLst/>
              </a:prstGeom>
              <a:blipFill>
                <a:blip r:embed="rId3"/>
                <a:stretch>
                  <a:fillRect t="-24752" b="-495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E44129A-910C-5FF1-8AF8-278BE9AB7DF3}"/>
                  </a:ext>
                </a:extLst>
              </p:cNvPr>
              <p:cNvSpPr txBox="1"/>
              <p:nvPr/>
            </p:nvSpPr>
            <p:spPr>
              <a:xfrm>
                <a:off x="3786447" y="5442660"/>
                <a:ext cx="4757651" cy="12626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𝑻𝒊𝒎𝒆</m:t>
                      </m:r>
                      <m:r>
                        <a:rPr lang="en-US" sz="40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𝑫𝒊𝒔𝒕𝒂𝒏𝒄𝒆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𝑺𝒑𝒆𝒆𝒅</m:t>
                          </m:r>
                        </m:den>
                      </m:f>
                    </m:oMath>
                  </m:oMathPara>
                </a14:m>
                <a:endParaRPr lang="en-GB" sz="40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E44129A-910C-5FF1-8AF8-278BE9AB7D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6447" y="5442660"/>
                <a:ext cx="4757651" cy="12626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2743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859" y="1590773"/>
            <a:ext cx="4132837" cy="3387182"/>
          </a:xfrm>
          <a:prstGeom prst="rect">
            <a:avLst/>
          </a:prstGeom>
        </p:spPr>
      </p:pic>
      <p:pic>
        <p:nvPicPr>
          <p:cNvPr id="23" name="Picture 5" descr="Figure 28- Using the formula triangle"/>
          <p:cNvPicPr>
            <a:picLocks noChangeAspect="1" noChangeArrowheads="1"/>
          </p:cNvPicPr>
          <p:nvPr/>
        </p:nvPicPr>
        <p:blipFill rotWithShape="1">
          <a:blip r:embed="rId3" cstate="print"/>
          <a:srcRect l="6863" t="4052" r="10718" b="3690"/>
          <a:stretch/>
        </p:blipFill>
        <p:spPr bwMode="auto">
          <a:xfrm>
            <a:off x="5464233" y="249382"/>
            <a:ext cx="5979621" cy="62802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33583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339" y="2655301"/>
            <a:ext cx="3176291" cy="26032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253388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A motorbike travels 80km </a:t>
            </a:r>
          </a:p>
          <a:p>
            <a:pPr algn="ctr"/>
            <a:r>
              <a:rPr lang="en-GB" sz="4000" dirty="0"/>
              <a:t>at an average speed of 120km/h. </a:t>
            </a:r>
          </a:p>
          <a:p>
            <a:pPr algn="ctr"/>
            <a:r>
              <a:rPr lang="en-GB" sz="4000" dirty="0"/>
              <a:t>How long is the journey (</a:t>
            </a:r>
            <a:r>
              <a:rPr lang="en-GB" sz="4000" b="1" dirty="0"/>
              <a:t>give your answer in minutes</a:t>
            </a:r>
            <a:r>
              <a:rPr lang="en-GB" sz="4000" dirty="0"/>
              <a:t>)?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791681" y="2655301"/>
            <a:ext cx="3176291" cy="2603218"/>
            <a:chOff x="4385114" y="2066167"/>
            <a:chExt cx="3176291" cy="2603218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85114" y="2066167"/>
              <a:ext cx="3176291" cy="2603218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5636077" y="2688113"/>
              <a:ext cx="652329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80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098408" y="3806014"/>
              <a:ext cx="652329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120</a:t>
              </a:r>
            </a:p>
          </p:txBody>
        </p:sp>
      </p:grpSp>
      <p:sp>
        <p:nvSpPr>
          <p:cNvPr id="12" name="Rounded Rectangle 11"/>
          <p:cNvSpPr/>
          <p:nvPr/>
        </p:nvSpPr>
        <p:spPr>
          <a:xfrm>
            <a:off x="5053661" y="3294392"/>
            <a:ext cx="652329" cy="461665"/>
          </a:xfrm>
          <a:prstGeom prst="round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rgbClr val="0000FF"/>
                </a:solidFill>
              </a:rPr>
              <a:t>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04975" y="4395147"/>
            <a:ext cx="652329" cy="461665"/>
          </a:xfrm>
          <a:prstGeom prst="round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rgbClr val="0000FF"/>
                </a:solidFill>
              </a:rPr>
              <a:t>?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7286323" y="3119459"/>
            <a:ext cx="4535277" cy="966675"/>
            <a:chOff x="7172023" y="3473572"/>
            <a:chExt cx="4535277" cy="96667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7172023" y="3473572"/>
                  <a:ext cx="4535277" cy="9666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4000" dirty="0"/>
                    <a:t>Time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80</m:t>
                          </m:r>
                        </m:num>
                        <m:den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120</m:t>
                          </m:r>
                        </m:den>
                      </m:f>
                    </m:oMath>
                  </a14:m>
                  <a:r>
                    <a:rPr lang="en-GB" sz="4000" dirty="0"/>
                    <a:t> = 0.6</a:t>
                  </a:r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72023" y="3473572"/>
                  <a:ext cx="4535277" cy="966675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l="-4704" b="-13924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" name="Oval 4"/>
            <p:cNvSpPr/>
            <p:nvPr/>
          </p:nvSpPr>
          <p:spPr>
            <a:xfrm>
              <a:off x="10388351" y="3690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9553961" y="4162013"/>
            <a:ext cx="21852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= 40 </a:t>
            </a:r>
            <a:r>
              <a:rPr lang="en-GB" sz="4000" dirty="0" err="1"/>
              <a:t>mins</a:t>
            </a:r>
            <a:endParaRPr lang="en-GB" sz="4000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200" y="5087279"/>
            <a:ext cx="2843522" cy="159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313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676" y="2220404"/>
            <a:ext cx="3176291" cy="26032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253388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A car travels 400km in 2 hours 30 </a:t>
            </a:r>
            <a:r>
              <a:rPr lang="en-GB" sz="4000" dirty="0" err="1"/>
              <a:t>mins</a:t>
            </a:r>
            <a:r>
              <a:rPr lang="en-GB" sz="4000" dirty="0"/>
              <a:t>. </a:t>
            </a:r>
          </a:p>
          <a:p>
            <a:pPr algn="ctr"/>
            <a:r>
              <a:rPr lang="en-GB" sz="4000" dirty="0"/>
              <a:t>What is the average speed in km/h?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669018" y="2220404"/>
            <a:ext cx="3176291" cy="2603218"/>
            <a:chOff x="4385114" y="2066167"/>
            <a:chExt cx="3176291" cy="2603218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85114" y="2066167"/>
              <a:ext cx="3176291" cy="2603218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5636077" y="2688113"/>
              <a:ext cx="652329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400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207118" y="3804775"/>
              <a:ext cx="652329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2.5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823274" y="2117778"/>
                <a:ext cx="5074942" cy="9666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Speed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400</m:t>
                        </m:r>
                      </m:num>
                      <m:den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2.5</m:t>
                        </m:r>
                      </m:den>
                    </m:f>
                  </m:oMath>
                </a14:m>
                <a:r>
                  <a:rPr lang="en-GB" sz="4000" dirty="0"/>
                  <a:t> = 160km/h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3274" y="2117778"/>
                <a:ext cx="5074942" cy="966675"/>
              </a:xfrm>
              <a:prstGeom prst="rect">
                <a:avLst/>
              </a:prstGeom>
              <a:blipFill rotWithShape="0">
                <a:blip r:embed="rId4"/>
                <a:stretch>
                  <a:fillRect l="-4202" r="-1200" b="-132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ounded Rectangle 11"/>
          <p:cNvSpPr/>
          <p:nvPr/>
        </p:nvSpPr>
        <p:spPr>
          <a:xfrm>
            <a:off x="4919981" y="2842350"/>
            <a:ext cx="652329" cy="461665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91022" y="3925961"/>
            <a:ext cx="652329" cy="461665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213" y="3154003"/>
            <a:ext cx="3265064" cy="24487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90012" y="6083473"/>
            <a:ext cx="75753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3200" dirty="0"/>
              <a:t>Extension what is average speed in km/min?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971500" y="5963953"/>
                <a:ext cx="3926716" cy="7042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Speed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400</m:t>
                        </m:r>
                      </m:num>
                      <m:den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en-GB" sz="2800" dirty="0"/>
                  <a:t> =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.6</m:t>
                    </m:r>
                  </m:oMath>
                </a14:m>
                <a:r>
                  <a:rPr lang="en-GB" sz="2800" dirty="0"/>
                  <a:t>km/min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1500" y="5963953"/>
                <a:ext cx="3926716" cy="704295"/>
              </a:xfrm>
              <a:prstGeom prst="rect">
                <a:avLst/>
              </a:prstGeom>
              <a:blipFill>
                <a:blip r:embed="rId6"/>
                <a:stretch>
                  <a:fillRect l="-3261" b="-11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7422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339" y="2655301"/>
            <a:ext cx="3176291" cy="26032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253388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A plane travels 2000km/hour in 15 minutes. </a:t>
            </a:r>
          </a:p>
          <a:p>
            <a:pPr algn="ctr"/>
            <a:r>
              <a:rPr lang="en-GB" sz="4000" dirty="0"/>
              <a:t>How far does the plane travel?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791681" y="2655301"/>
            <a:ext cx="3176291" cy="2603218"/>
            <a:chOff x="4385114" y="2066167"/>
            <a:chExt cx="3176291" cy="2603218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85114" y="2066167"/>
              <a:ext cx="3176291" cy="2603218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6131461" y="3819100"/>
              <a:ext cx="794006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0.25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943842" y="3806014"/>
              <a:ext cx="806895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2000</a:t>
              </a:r>
            </a:p>
          </p:txBody>
        </p:sp>
      </p:grpSp>
      <p:sp>
        <p:nvSpPr>
          <p:cNvPr id="12" name="Rounded Rectangle 11"/>
          <p:cNvSpPr/>
          <p:nvPr/>
        </p:nvSpPr>
        <p:spPr>
          <a:xfrm>
            <a:off x="5593394" y="4383142"/>
            <a:ext cx="652329" cy="461665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rgbClr val="00B050"/>
                </a:solidFill>
              </a:rPr>
              <a:t>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422045" y="4409171"/>
            <a:ext cx="652329" cy="461665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rgbClr val="00B050"/>
                </a:solidFill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83036" y="2562800"/>
            <a:ext cx="30921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Distance </a:t>
            </a:r>
          </a:p>
          <a:p>
            <a:r>
              <a:rPr lang="en-GB" sz="4000" dirty="0"/>
              <a:t>= 2000 x 0.25 </a:t>
            </a:r>
          </a:p>
          <a:p>
            <a:r>
              <a:rPr lang="en-GB" sz="4000" dirty="0"/>
              <a:t>= 500km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/>
          <a:srcRect l="5163"/>
          <a:stretch/>
        </p:blipFill>
        <p:spPr>
          <a:xfrm>
            <a:off x="7526700" y="4763743"/>
            <a:ext cx="4003410" cy="1768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021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801" y="160712"/>
            <a:ext cx="86009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Convert </a:t>
            </a:r>
          </a:p>
          <a:p>
            <a:pPr algn="ctr"/>
            <a:r>
              <a:rPr lang="en-GB" sz="7200" dirty="0">
                <a:solidFill>
                  <a:srgbClr val="0000FF"/>
                </a:solidFill>
              </a:rPr>
              <a:t>hours and minutes </a:t>
            </a:r>
          </a:p>
          <a:p>
            <a:pPr algn="ctr"/>
            <a:r>
              <a:rPr lang="en-GB" sz="7200" dirty="0"/>
              <a:t>to </a:t>
            </a:r>
            <a:r>
              <a:rPr lang="en-GB" sz="7200" dirty="0">
                <a:solidFill>
                  <a:srgbClr val="FF0000"/>
                </a:solidFill>
              </a:rPr>
              <a:t>hours</a:t>
            </a:r>
            <a:r>
              <a:rPr lang="en-GB" sz="7200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7343" y="4252997"/>
            <a:ext cx="61050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0" dirty="0">
                <a:solidFill>
                  <a:srgbClr val="0000FF"/>
                </a:solidFill>
              </a:rPr>
              <a:t>30 minutes </a:t>
            </a:r>
            <a:r>
              <a:rPr lang="en-GB" sz="8000" dirty="0"/>
              <a:t>=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06588" y="4252997"/>
            <a:ext cx="46367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>
                <a:solidFill>
                  <a:srgbClr val="FF0000"/>
                </a:solidFill>
              </a:rPr>
              <a:t>0.5 hour</a:t>
            </a:r>
          </a:p>
        </p:txBody>
      </p:sp>
    </p:spTree>
    <p:extLst>
      <p:ext uri="{BB962C8B-B14F-4D97-AF65-F5344CB8AC3E}">
        <p14:creationId xmlns:p14="http://schemas.microsoft.com/office/powerpoint/2010/main" val="372267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801" y="160712"/>
            <a:ext cx="86009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Convert </a:t>
            </a:r>
          </a:p>
          <a:p>
            <a:pPr algn="ctr"/>
            <a:r>
              <a:rPr lang="en-GB" sz="7200" dirty="0">
                <a:solidFill>
                  <a:srgbClr val="0000FF"/>
                </a:solidFill>
              </a:rPr>
              <a:t>hours and minutes </a:t>
            </a:r>
          </a:p>
          <a:p>
            <a:pPr algn="ctr"/>
            <a:r>
              <a:rPr lang="en-GB" sz="7200" dirty="0"/>
              <a:t>to </a:t>
            </a:r>
            <a:r>
              <a:rPr lang="en-GB" sz="7200" dirty="0">
                <a:solidFill>
                  <a:srgbClr val="FF0000"/>
                </a:solidFill>
              </a:rPr>
              <a:t>hours</a:t>
            </a:r>
            <a:r>
              <a:rPr lang="en-GB" sz="7200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6349" y="4368092"/>
            <a:ext cx="69993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6000" dirty="0">
                <a:solidFill>
                  <a:srgbClr val="0000FF"/>
                </a:solidFill>
              </a:rPr>
              <a:t> 2 hours 30 minutes </a:t>
            </a:r>
            <a:r>
              <a:rPr lang="en-GB" sz="6000" dirty="0"/>
              <a:t>=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32567" y="4368092"/>
            <a:ext cx="32956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FF0000"/>
                </a:solidFill>
              </a:rPr>
              <a:t>2.5 hours</a:t>
            </a:r>
          </a:p>
        </p:txBody>
      </p:sp>
    </p:spTree>
    <p:extLst>
      <p:ext uri="{BB962C8B-B14F-4D97-AF65-F5344CB8AC3E}">
        <p14:creationId xmlns:p14="http://schemas.microsoft.com/office/powerpoint/2010/main" val="1052714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801" y="160712"/>
            <a:ext cx="86009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Convert </a:t>
            </a:r>
          </a:p>
          <a:p>
            <a:pPr algn="ctr"/>
            <a:r>
              <a:rPr lang="en-GB" sz="7200" dirty="0">
                <a:solidFill>
                  <a:srgbClr val="0000FF"/>
                </a:solidFill>
              </a:rPr>
              <a:t>hours and minutes </a:t>
            </a:r>
          </a:p>
          <a:p>
            <a:pPr algn="ctr"/>
            <a:r>
              <a:rPr lang="en-GB" sz="7200" dirty="0"/>
              <a:t>to </a:t>
            </a:r>
            <a:r>
              <a:rPr lang="en-GB" sz="7200" dirty="0">
                <a:solidFill>
                  <a:srgbClr val="FF0000"/>
                </a:solidFill>
              </a:rPr>
              <a:t>hours</a:t>
            </a:r>
            <a:r>
              <a:rPr lang="en-GB" sz="7200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7343" y="4252997"/>
            <a:ext cx="61050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0" dirty="0">
                <a:solidFill>
                  <a:srgbClr val="0000FF"/>
                </a:solidFill>
              </a:rPr>
              <a:t>15 minutes </a:t>
            </a:r>
            <a:r>
              <a:rPr lang="en-GB" sz="8000" dirty="0"/>
              <a:t>=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06588" y="4252997"/>
            <a:ext cx="46367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>
                <a:solidFill>
                  <a:srgbClr val="FF0000"/>
                </a:solidFill>
              </a:rPr>
              <a:t>0.25 hour</a:t>
            </a:r>
          </a:p>
        </p:txBody>
      </p:sp>
    </p:spTree>
    <p:extLst>
      <p:ext uri="{BB962C8B-B14F-4D97-AF65-F5344CB8AC3E}">
        <p14:creationId xmlns:p14="http://schemas.microsoft.com/office/powerpoint/2010/main" val="3188352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801" y="160712"/>
            <a:ext cx="86009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Convert </a:t>
            </a:r>
          </a:p>
          <a:p>
            <a:pPr algn="ctr"/>
            <a:r>
              <a:rPr lang="en-GB" sz="7200" dirty="0">
                <a:solidFill>
                  <a:srgbClr val="0000FF"/>
                </a:solidFill>
              </a:rPr>
              <a:t>hours and minutes </a:t>
            </a:r>
          </a:p>
          <a:p>
            <a:pPr algn="ctr"/>
            <a:r>
              <a:rPr lang="en-GB" sz="7200" dirty="0"/>
              <a:t>to </a:t>
            </a:r>
            <a:r>
              <a:rPr lang="en-GB" sz="7200" dirty="0">
                <a:solidFill>
                  <a:srgbClr val="FF0000"/>
                </a:solidFill>
              </a:rPr>
              <a:t>hours</a:t>
            </a:r>
            <a:r>
              <a:rPr lang="en-GB" sz="7200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1273" y="4368092"/>
            <a:ext cx="67443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6000" dirty="0">
                <a:solidFill>
                  <a:srgbClr val="0000FF"/>
                </a:solidFill>
              </a:rPr>
              <a:t> 1 hour 15 minutes </a:t>
            </a:r>
            <a:r>
              <a:rPr lang="en-GB" sz="6000" dirty="0"/>
              <a:t>=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32567" y="4368092"/>
            <a:ext cx="36226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FF0000"/>
                </a:solidFill>
              </a:rPr>
              <a:t>1.25 hours</a:t>
            </a:r>
          </a:p>
        </p:txBody>
      </p:sp>
    </p:spTree>
    <p:extLst>
      <p:ext uri="{BB962C8B-B14F-4D97-AF65-F5344CB8AC3E}">
        <p14:creationId xmlns:p14="http://schemas.microsoft.com/office/powerpoint/2010/main" val="3132574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801" y="160712"/>
            <a:ext cx="86009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Convert </a:t>
            </a:r>
          </a:p>
          <a:p>
            <a:pPr algn="ctr"/>
            <a:r>
              <a:rPr lang="en-GB" sz="7200" dirty="0">
                <a:solidFill>
                  <a:srgbClr val="0000FF"/>
                </a:solidFill>
              </a:rPr>
              <a:t>hours and minutes </a:t>
            </a:r>
          </a:p>
          <a:p>
            <a:pPr algn="ctr"/>
            <a:r>
              <a:rPr lang="en-GB" sz="7200" dirty="0"/>
              <a:t>to </a:t>
            </a:r>
            <a:r>
              <a:rPr lang="en-GB" sz="7200" dirty="0">
                <a:solidFill>
                  <a:srgbClr val="FF0000"/>
                </a:solidFill>
              </a:rPr>
              <a:t>hours</a:t>
            </a:r>
            <a:r>
              <a:rPr lang="en-GB" sz="7200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7343" y="4252997"/>
            <a:ext cx="61050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0" dirty="0">
                <a:solidFill>
                  <a:srgbClr val="0000FF"/>
                </a:solidFill>
              </a:rPr>
              <a:t>45 minutes </a:t>
            </a:r>
            <a:r>
              <a:rPr lang="en-GB" sz="8000" dirty="0"/>
              <a:t>=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06588" y="4252997"/>
            <a:ext cx="46367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>
                <a:solidFill>
                  <a:srgbClr val="FF0000"/>
                </a:solidFill>
              </a:rPr>
              <a:t>0.75 hour</a:t>
            </a:r>
          </a:p>
        </p:txBody>
      </p:sp>
    </p:spTree>
    <p:extLst>
      <p:ext uri="{BB962C8B-B14F-4D97-AF65-F5344CB8AC3E}">
        <p14:creationId xmlns:p14="http://schemas.microsoft.com/office/powerpoint/2010/main" val="1763902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801" y="160712"/>
            <a:ext cx="86009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Convert </a:t>
            </a:r>
          </a:p>
          <a:p>
            <a:pPr algn="ctr"/>
            <a:r>
              <a:rPr lang="en-GB" sz="7200" dirty="0">
                <a:solidFill>
                  <a:srgbClr val="0000FF"/>
                </a:solidFill>
              </a:rPr>
              <a:t>hours and minutes </a:t>
            </a:r>
          </a:p>
          <a:p>
            <a:pPr algn="ctr"/>
            <a:r>
              <a:rPr lang="en-GB" sz="7200" dirty="0"/>
              <a:t>to </a:t>
            </a:r>
            <a:r>
              <a:rPr lang="en-GB" sz="7200" dirty="0">
                <a:solidFill>
                  <a:srgbClr val="FF0000"/>
                </a:solidFill>
              </a:rPr>
              <a:t>hours</a:t>
            </a:r>
            <a:r>
              <a:rPr lang="en-GB" sz="7200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1891" y="4368092"/>
            <a:ext cx="6993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6000" dirty="0">
                <a:solidFill>
                  <a:srgbClr val="0000FF"/>
                </a:solidFill>
              </a:rPr>
              <a:t> 6 hours 45 minutes </a:t>
            </a:r>
            <a:r>
              <a:rPr lang="en-GB" sz="6000" dirty="0"/>
              <a:t>=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32567" y="4368092"/>
            <a:ext cx="35782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FF0000"/>
                </a:solidFill>
              </a:rPr>
              <a:t>6.75 hours</a:t>
            </a:r>
          </a:p>
        </p:txBody>
      </p:sp>
    </p:spTree>
    <p:extLst>
      <p:ext uri="{BB962C8B-B14F-4D97-AF65-F5344CB8AC3E}">
        <p14:creationId xmlns:p14="http://schemas.microsoft.com/office/powerpoint/2010/main" val="3397437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801" y="160712"/>
            <a:ext cx="86009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Convert </a:t>
            </a:r>
          </a:p>
          <a:p>
            <a:pPr algn="ctr"/>
            <a:r>
              <a:rPr lang="en-GB" sz="7200" dirty="0">
                <a:solidFill>
                  <a:srgbClr val="0000FF"/>
                </a:solidFill>
              </a:rPr>
              <a:t>hours and minutes </a:t>
            </a:r>
          </a:p>
          <a:p>
            <a:pPr algn="ctr"/>
            <a:r>
              <a:rPr lang="en-GB" sz="7200" dirty="0"/>
              <a:t>to </a:t>
            </a:r>
            <a:r>
              <a:rPr lang="en-GB" sz="7200" dirty="0">
                <a:solidFill>
                  <a:srgbClr val="FF0000"/>
                </a:solidFill>
              </a:rPr>
              <a:t>hours</a:t>
            </a:r>
            <a:r>
              <a:rPr lang="en-GB" sz="7200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7343" y="4252997"/>
            <a:ext cx="61050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0" dirty="0">
                <a:solidFill>
                  <a:srgbClr val="0000FF"/>
                </a:solidFill>
              </a:rPr>
              <a:t>12 minutes </a:t>
            </a:r>
            <a:r>
              <a:rPr lang="en-GB" sz="8000" dirty="0"/>
              <a:t>=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06588" y="4252997"/>
            <a:ext cx="46367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>
                <a:solidFill>
                  <a:srgbClr val="FF0000"/>
                </a:solidFill>
              </a:rPr>
              <a:t>0.2 hour</a:t>
            </a:r>
          </a:p>
        </p:txBody>
      </p:sp>
    </p:spTree>
    <p:extLst>
      <p:ext uri="{BB962C8B-B14F-4D97-AF65-F5344CB8AC3E}">
        <p14:creationId xmlns:p14="http://schemas.microsoft.com/office/powerpoint/2010/main" val="3862995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801" y="160712"/>
            <a:ext cx="86009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Convert </a:t>
            </a:r>
          </a:p>
          <a:p>
            <a:pPr algn="ctr"/>
            <a:r>
              <a:rPr lang="en-GB" sz="7200" dirty="0">
                <a:solidFill>
                  <a:srgbClr val="0000FF"/>
                </a:solidFill>
              </a:rPr>
              <a:t>hours and minutes </a:t>
            </a:r>
          </a:p>
          <a:p>
            <a:pPr algn="ctr"/>
            <a:r>
              <a:rPr lang="en-GB" sz="7200" dirty="0"/>
              <a:t>to </a:t>
            </a:r>
            <a:r>
              <a:rPr lang="en-GB" sz="7200" dirty="0">
                <a:solidFill>
                  <a:srgbClr val="FF0000"/>
                </a:solidFill>
              </a:rPr>
              <a:t>hours</a:t>
            </a:r>
            <a:r>
              <a:rPr lang="en-GB" sz="7200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9476" y="4368092"/>
            <a:ext cx="69161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6000" dirty="0">
                <a:solidFill>
                  <a:srgbClr val="0000FF"/>
                </a:solidFill>
              </a:rPr>
              <a:t> 5 hours 12 minutes </a:t>
            </a:r>
            <a:r>
              <a:rPr lang="en-GB" sz="6000" dirty="0"/>
              <a:t>=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32567" y="4368092"/>
            <a:ext cx="32956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FF0000"/>
                </a:solidFill>
              </a:rPr>
              <a:t>5.2 hours</a:t>
            </a:r>
          </a:p>
        </p:txBody>
      </p:sp>
    </p:spTree>
    <p:extLst>
      <p:ext uri="{BB962C8B-B14F-4D97-AF65-F5344CB8AC3E}">
        <p14:creationId xmlns:p14="http://schemas.microsoft.com/office/powerpoint/2010/main" val="3140944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305</Words>
  <Application>Microsoft Office PowerPoint</Application>
  <PresentationFormat>Widescreen</PresentationFormat>
  <Paragraphs>92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41</cp:revision>
  <dcterms:created xsi:type="dcterms:W3CDTF">2016-02-17T06:52:27Z</dcterms:created>
  <dcterms:modified xsi:type="dcterms:W3CDTF">2022-11-16T17:31:48Z</dcterms:modified>
</cp:coreProperties>
</file>