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624" r:id="rId3"/>
    <p:sldId id="616" r:id="rId4"/>
    <p:sldId id="626" r:id="rId5"/>
    <p:sldId id="627" r:id="rId6"/>
    <p:sldId id="628" r:id="rId7"/>
    <p:sldId id="639" r:id="rId8"/>
    <p:sldId id="619" r:id="rId9"/>
    <p:sldId id="621" r:id="rId10"/>
    <p:sldId id="630" r:id="rId11"/>
    <p:sldId id="631" r:id="rId12"/>
    <p:sldId id="632" r:id="rId13"/>
    <p:sldId id="638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85E27E-53C0-4B49-A64C-799ED795F13F}" v="4" dt="2026-04-01T03:28:04.24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85" autoAdjust="0"/>
    <p:restoredTop sz="94660"/>
  </p:normalViewPr>
  <p:slideViewPr>
    <p:cSldViewPr snapToGrid="0">
      <p:cViewPr varScale="1">
        <p:scale>
          <a:sx n="89" d="100"/>
          <a:sy n="89" d="100"/>
        </p:scale>
        <p:origin x="84" y="2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20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ewart Gale" userId="3647ddd2-6040-41ae-a96d-232c23482af8" providerId="ADAL" clId="{163176A0-02FC-47D8-8D6B-77EA423298B5}"/>
    <pc:docChg chg="addSld modSld">
      <pc:chgData name="Stewart Gale" userId="3647ddd2-6040-41ae-a96d-232c23482af8" providerId="ADAL" clId="{163176A0-02FC-47D8-8D6B-77EA423298B5}" dt="2026-04-01T03:28:08.805" v="40" actId="1076"/>
      <pc:docMkLst>
        <pc:docMk/>
      </pc:docMkLst>
      <pc:sldChg chg="addSp modSp mod">
        <pc:chgData name="Stewart Gale" userId="3647ddd2-6040-41ae-a96d-232c23482af8" providerId="ADAL" clId="{163176A0-02FC-47D8-8D6B-77EA423298B5}" dt="2026-04-01T03:27:05.318" v="23" actId="1076"/>
        <pc:sldMkLst>
          <pc:docMk/>
          <pc:sldMk cId="92104930" sldId="616"/>
        </pc:sldMkLst>
        <pc:spChg chg="add mod">
          <ac:chgData name="Stewart Gale" userId="3647ddd2-6040-41ae-a96d-232c23482af8" providerId="ADAL" clId="{163176A0-02FC-47D8-8D6B-77EA423298B5}" dt="2026-04-01T03:27:05.318" v="23" actId="1076"/>
          <ac:spMkLst>
            <pc:docMk/>
            <pc:sldMk cId="92104930" sldId="616"/>
            <ac:spMk id="2" creationId="{49898F97-19EB-945E-8A2C-A4BE90A0024B}"/>
          </ac:spMkLst>
        </pc:spChg>
        <pc:spChg chg="mod">
          <ac:chgData name="Stewart Gale" userId="3647ddd2-6040-41ae-a96d-232c23482af8" providerId="ADAL" clId="{163176A0-02FC-47D8-8D6B-77EA423298B5}" dt="2026-04-01T03:26:49.362" v="0" actId="1076"/>
          <ac:spMkLst>
            <pc:docMk/>
            <pc:sldMk cId="92104930" sldId="616"/>
            <ac:spMk id="6" creationId="{D1A35D65-D05A-43A0-A0D8-8A74AB8CA16E}"/>
          </ac:spMkLst>
        </pc:spChg>
      </pc:sldChg>
      <pc:sldChg chg="addSp modSp mod">
        <pc:chgData name="Stewart Gale" userId="3647ddd2-6040-41ae-a96d-232c23482af8" providerId="ADAL" clId="{163176A0-02FC-47D8-8D6B-77EA423298B5}" dt="2026-04-01T03:28:08.805" v="40" actId="1076"/>
        <pc:sldMkLst>
          <pc:docMk/>
          <pc:sldMk cId="1874450227" sldId="621"/>
        </pc:sldMkLst>
        <pc:spChg chg="add mod">
          <ac:chgData name="Stewart Gale" userId="3647ddd2-6040-41ae-a96d-232c23482af8" providerId="ADAL" clId="{163176A0-02FC-47D8-8D6B-77EA423298B5}" dt="2026-04-01T03:28:06.883" v="39" actId="20577"/>
          <ac:spMkLst>
            <pc:docMk/>
            <pc:sldMk cId="1874450227" sldId="621"/>
            <ac:spMk id="3" creationId="{B413BA7F-56C6-25C8-24A6-F2551AB3600B}"/>
          </ac:spMkLst>
        </pc:spChg>
        <pc:picChg chg="mod">
          <ac:chgData name="Stewart Gale" userId="3647ddd2-6040-41ae-a96d-232c23482af8" providerId="ADAL" clId="{163176A0-02FC-47D8-8D6B-77EA423298B5}" dt="2026-04-01T03:28:08.805" v="40" actId="1076"/>
          <ac:picMkLst>
            <pc:docMk/>
            <pc:sldMk cId="1874450227" sldId="621"/>
            <ac:picMk id="2" creationId="{E0674B99-AEEB-4172-B0F3-2D288BC704E9}"/>
          </ac:picMkLst>
        </pc:picChg>
      </pc:sldChg>
      <pc:sldChg chg="addSp modSp new mod">
        <pc:chgData name="Stewart Gale" userId="3647ddd2-6040-41ae-a96d-232c23482af8" providerId="ADAL" clId="{163176A0-02FC-47D8-8D6B-77EA423298B5}" dt="2026-04-01T03:27:48.140" v="35" actId="1076"/>
        <pc:sldMkLst>
          <pc:docMk/>
          <pc:sldMk cId="1709982550" sldId="639"/>
        </pc:sldMkLst>
        <pc:spChg chg="add mod">
          <ac:chgData name="Stewart Gale" userId="3647ddd2-6040-41ae-a96d-232c23482af8" providerId="ADAL" clId="{163176A0-02FC-47D8-8D6B-77EA423298B5}" dt="2026-04-01T03:27:48.140" v="35" actId="1076"/>
          <ac:spMkLst>
            <pc:docMk/>
            <pc:sldMk cId="1709982550" sldId="639"/>
            <ac:spMk id="2" creationId="{E775ADD9-BE2B-3A02-E400-F1A2BE3F12B1}"/>
          </ac:spMkLst>
        </pc:spChg>
        <pc:spChg chg="add mod">
          <ac:chgData name="Stewart Gale" userId="3647ddd2-6040-41ae-a96d-232c23482af8" providerId="ADAL" clId="{163176A0-02FC-47D8-8D6B-77EA423298B5}" dt="2026-04-01T03:27:45.972" v="34" actId="1076"/>
          <ac:spMkLst>
            <pc:docMk/>
            <pc:sldMk cId="1709982550" sldId="639"/>
            <ac:spMk id="3" creationId="{054CC782-007A-3E7A-63CB-BD6F8869EB18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DC5F4-8E96-DE00-58D3-888152F0328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88A4E96-871B-2C7D-94F3-043A6EC3160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9AB7FEA-9009-43C1-A73C-8E86127567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A66ED8-01AE-BC57-557D-0782DF95DE1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EC4C910-5AC4-6F0F-7B6C-0D7987B560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344126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F34034D-C632-B6AE-0FF3-B15F5DACF2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9B85F3-433E-26AD-8885-4C73C0190EF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9B60BC5-ED52-852B-439A-F0FD98F8D7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91C80-4185-FD88-1170-88C961A776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17632D3-75F8-61DD-0B0C-0EB857AC7E8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5486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9E96E1E7-B0D1-8334-4186-D6D84961F44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E7D92F4-EE9E-4C33-04D3-3CAF3EB5CB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CFB1E1-04DD-17F1-587A-D73C69D02E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5B7D1E-BF55-647C-65E1-413776D5A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B97E838-A9DB-4018-E57B-3688EACE9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635317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DFAF19D-8109-FA12-D67A-02BD0BDC42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78D068-0EFC-8E30-989D-BA093ABEB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1ED9CB5-FAA9-1BE1-E67E-22526C627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0B724F-C916-A6C4-BEC9-4B359D908A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DEDDF-C6A3-E030-948D-A1D4272220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888698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DE76D1-C1CF-9C92-E169-7588C8B173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445A6D-8331-B4A7-694F-0071D544475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830C9F8-D7CF-80B1-FB77-B0B94F2FD7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68555C-E37C-1CCC-13A8-46FA0A572C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4A62175-F41D-1B83-A1CE-A34D57BD7E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758605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5C39BA-7453-1DE5-75FC-E6B610C22E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A0FE7D-4C86-F721-0280-4C5F2AE54A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D1785C-987F-2435-898F-8E8B1E0820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3DD676A-7668-FDD7-8243-9F5F0D80FE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59B367-D50C-E51B-D590-5683250566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29AA86-CD3C-9ECE-6151-3C172D109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308357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9C1427-91E5-D8A3-E793-1037CC6207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0A11391-BDD6-899B-707E-ABC18A33632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1B86F7E-0075-055C-1BA9-C16ADD7D342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EC11A80-B4CC-6530-2EC3-2B39E26CD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AC4C452-F739-5ADC-E719-65D4222228D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1C1B1FF-E7A7-F8BB-E5E7-02F426124E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76762FD-019E-1378-78BE-2BD7275E5E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D4F99FA-DF85-1EDF-8134-74CDB4A287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252694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CB9FAE-4543-AD39-3F4F-BB119AA3AC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A1B4007-64DC-7E1D-98DE-92E1B44B1F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6FF7EB1-8F5F-B5E3-137E-265CD8E738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393DE00-D90D-32ED-1C7E-27347F6467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25407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76CCDA0-0361-84D5-206F-EA84112A2F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CAA6C3A-4311-8F00-6427-926B16E0F4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455181-0C32-F103-3459-EC311E1352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39479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BFD6A7-16ED-2352-D32B-7ED8433C37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6BDA6A1-998E-C0E5-8968-7BAE33D1B4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184CE22-7C0A-9716-613F-FC3B38FA1C8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E4DA36-DC0F-05EA-CFE7-168E75D3D0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618507C-8671-7AE5-25CF-EF435DFDED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034331-EC3D-01B5-4904-F808C229C5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962928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52A2D5-04FC-C00A-242C-1E34EAA7DF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DACB698-0E39-43DD-6102-F99011F5140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BD39C4A-9856-3BAC-E3ED-0FC1C0B12CF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444038D-6BA6-4FE0-9B07-7F647624DD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DD41A15-B9B6-26CA-BC81-7B74FA3E5F1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7EBA609-1BF7-3117-2C84-D7BC42D29A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0226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EF8955B-B573-0718-6C7B-693C85837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77DAC7B-BD4E-2319-DE9F-77C2554A685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B0AE48-7088-04FE-F1DF-89037A98ED7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AB52EA-2C58-487C-8E3D-13C2FDA748A6}" type="datetimeFigureOut">
              <a:rPr lang="en-GB" smtClean="0"/>
              <a:t>01/04/2026</a:t>
            </a:fld>
            <a:endParaRPr lang="en-GB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2B0FE3-779E-3AC3-FD97-9364D9680B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F8B1B0D-31D9-716E-5AD3-073FEB7208D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3F475F-FFEE-4272-9676-237231C9052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389433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7F994B7C-41A9-C41A-28AB-3219192D9224}"/>
              </a:ext>
            </a:extLst>
          </p:cNvPr>
          <p:cNvSpPr txBox="1"/>
          <p:nvPr/>
        </p:nvSpPr>
        <p:spPr>
          <a:xfrm>
            <a:off x="443372" y="147532"/>
            <a:ext cx="11305256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9600" b="1" dirty="0"/>
              <a:t>Sequences and Series</a:t>
            </a:r>
          </a:p>
          <a:p>
            <a:pPr algn="ctr"/>
            <a:r>
              <a:rPr lang="en-GB" sz="9600" dirty="0"/>
              <a:t>Modelling</a:t>
            </a:r>
          </a:p>
          <a:p>
            <a:pPr algn="ctr"/>
            <a:endParaRPr lang="en-GB" sz="4000" dirty="0"/>
          </a:p>
          <a:p>
            <a:pPr algn="ctr"/>
            <a:r>
              <a:rPr lang="en-GB" sz="8800" dirty="0"/>
              <a:t>Chapter 3</a:t>
            </a:r>
          </a:p>
          <a:p>
            <a:pPr algn="ctr"/>
            <a:r>
              <a:rPr lang="en-GB" sz="8800" dirty="0"/>
              <a:t>(Part 8 of 8)</a:t>
            </a:r>
          </a:p>
        </p:txBody>
      </p:sp>
    </p:spTree>
    <p:extLst>
      <p:ext uri="{BB962C8B-B14F-4D97-AF65-F5344CB8AC3E}">
        <p14:creationId xmlns:p14="http://schemas.microsoft.com/office/powerpoint/2010/main" val="422476776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74B99-AEEB-4172-B0F3-2D288BC70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49886"/>
          <a:stretch/>
        </p:blipFill>
        <p:spPr>
          <a:xfrm>
            <a:off x="546819" y="242074"/>
            <a:ext cx="11098361" cy="227673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F241D5-9DB7-23C4-E5B9-DEAB8500A785}"/>
                  </a:ext>
                </a:extLst>
              </p:cNvPr>
              <p:cNvSpPr txBox="1"/>
              <p:nvPr/>
            </p:nvSpPr>
            <p:spPr>
              <a:xfrm>
                <a:off x="1951473" y="3038143"/>
                <a:ext cx="6833500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5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5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12000</m:t>
                      </m:r>
                      <m:r>
                        <m:rPr>
                          <m:nor/>
                        </m:rPr>
                        <a:rPr kumimoji="0" lang="en-GB" sz="54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5400" dirty="0" smtClean="0"/>
                        <m:t>x</m:t>
                      </m:r>
                      <m:r>
                        <a:rPr lang="en-GB" sz="54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1.05</m:t>
                          </m:r>
                        </m:e>
                        <m:sup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p>
                      </m:sSup>
                    </m:oMath>
                  </m:oMathPara>
                </a14:m>
                <a:endParaRPr lang="en-GB" sz="5400" dirty="0"/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6FF241D5-9DB7-23C4-E5B9-DEAB8500A78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51473" y="3038143"/>
                <a:ext cx="6833500" cy="92333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381E33-1990-2BD0-C373-21E23880E106}"/>
                  </a:ext>
                </a:extLst>
              </p:cNvPr>
              <p:cNvSpPr txBox="1"/>
              <p:nvPr/>
            </p:nvSpPr>
            <p:spPr>
              <a:xfrm>
                <a:off x="2025335" y="4178535"/>
                <a:ext cx="5362792" cy="9233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5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5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GB" sz="5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kumimoji="0" lang="en-GB" sz="5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𝟏𝟑𝟖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, </m:t>
                      </m:r>
                      <m:r>
                        <a:rPr kumimoji="0" lang="en-GB" sz="5400" b="1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𝟗𝟏𝟓</m:t>
                      </m:r>
                    </m:oMath>
                  </m:oMathPara>
                </a14:m>
                <a:endParaRPr lang="en-GB" sz="5400" b="1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381E33-1990-2BD0-C373-21E23880E10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25335" y="4178535"/>
                <a:ext cx="5362792" cy="9233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5">
            <a:extLst>
              <a:ext uri="{FF2B5EF4-FFF2-40B4-BE49-F238E27FC236}">
                <a16:creationId xmlns:a16="http://schemas.microsoft.com/office/drawing/2014/main" id="{DA2E56B4-9EDD-15D5-6B2A-2D3C1589D38A}"/>
              </a:ext>
            </a:extLst>
          </p:cNvPr>
          <p:cNvSpPr txBox="1"/>
          <p:nvPr/>
        </p:nvSpPr>
        <p:spPr>
          <a:xfrm>
            <a:off x="645128" y="3280689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2784108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74B99-AEEB-4172-B0F3-2D288BC704E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28771"/>
          <a:stretch/>
        </p:blipFill>
        <p:spPr>
          <a:xfrm>
            <a:off x="490720" y="178754"/>
            <a:ext cx="11098361" cy="3236012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EAF020-3748-50F6-EE48-AAC140202CB4}"/>
                  </a:ext>
                </a:extLst>
              </p:cNvPr>
              <p:cNvSpPr txBox="1"/>
              <p:nvPr/>
            </p:nvSpPr>
            <p:spPr>
              <a:xfrm>
                <a:off x="647798" y="3615955"/>
                <a:ext cx="5091046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12000</m:t>
                      </m:r>
                      <m:r>
                        <m:rPr>
                          <m:nor/>
                        </m:rPr>
                        <a:rPr kumimoji="0" lang="en-GB" sz="3200" b="0" i="0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3200" dirty="0" smtClean="0"/>
                        <m:t>x</m:t>
                      </m:r>
                      <m:r>
                        <a:rPr lang="en-GB" sz="3200" b="0" i="1" dirty="0" smtClean="0"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1.05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&gt;200000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C1EAF020-3748-50F6-EE48-AAC140202CB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7798" y="3615955"/>
                <a:ext cx="5091046" cy="58477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E3287E-5964-175D-A5B7-C0C927444DFF}"/>
                  </a:ext>
                </a:extLst>
              </p:cNvPr>
              <p:cNvSpPr txBox="1"/>
              <p:nvPr/>
            </p:nvSpPr>
            <p:spPr>
              <a:xfrm>
                <a:off x="1449142" y="5448156"/>
                <a:ext cx="3661403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func>
                            <m:funcPr>
                              <m:ctrlP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funcPr>
                            <m:fName>
                              <m:r>
                                <m:rPr>
                                  <m:sty m:val="p"/>
                                </m:rPr>
                                <a:rPr kumimoji="0" lang="en-GB" sz="3200" b="0" i="0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log</m:t>
                              </m:r>
                            </m:fName>
                            <m:e>
                              <m:r>
                                <a:rPr kumimoji="0" lang="en-GB" sz="3200" b="0" i="1" u="none" strike="noStrike" kern="1200" cap="none" spc="0" normalizeH="0" baseline="0" noProof="0" smtClean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1.05</m:t>
                              </m:r>
                            </m:e>
                          </m:func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15E3287E-5964-175D-A5B7-C0C927444D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49142" y="5448156"/>
                <a:ext cx="3661403" cy="102752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2D51EA-8061-A055-8B15-465F04B23AA5}"/>
                  </a:ext>
                </a:extLst>
              </p:cNvPr>
              <p:cNvSpPr txBox="1"/>
              <p:nvPr/>
            </p:nvSpPr>
            <p:spPr>
              <a:xfrm>
                <a:off x="2055862" y="4364949"/>
                <a:ext cx="2796631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p>
                        <m:sSup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1.05</m:t>
                          </m:r>
                        </m:e>
                        <m:sup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sup>
                      </m:sSup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f>
                        <m:f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</m:t>
                          </m:r>
                        </m:num>
                        <m:den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3</m:t>
                          </m:r>
                        </m:den>
                      </m:f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7" name="TextBox 6">
                <a:extLst>
                  <a:ext uri="{FF2B5EF4-FFF2-40B4-BE49-F238E27FC236}">
                    <a16:creationId xmlns:a16="http://schemas.microsoft.com/office/drawing/2014/main" id="{CB2D51EA-8061-A055-8B15-465F04B23AA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055862" y="4364949"/>
                <a:ext cx="2796631" cy="102752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A98698-D90B-BE59-8BF0-102B9A43C53D}"/>
                  </a:ext>
                </a:extLst>
              </p:cNvPr>
              <p:cNvSpPr txBox="1"/>
              <p:nvPr/>
            </p:nvSpPr>
            <p:spPr>
              <a:xfrm>
                <a:off x="6003653" y="3498140"/>
                <a:ext cx="4339256" cy="102752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d>
                        <m:d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func>
                        <m:funcPr>
                          <m:ctrlP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kumimoji="0" lang="en-GB" sz="3200" b="0" i="0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r>
                            <a:rPr kumimoji="0" lang="en-GB" sz="32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1.05</m:t>
                          </m:r>
                        </m:e>
                      </m:func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</m:t>
                      </m:r>
                      <m:func>
                        <m:funcPr>
                          <m:ctrlPr>
                            <a:rPr lang="en-GB" sz="32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uncPr>
                        <m:fName>
                          <m:r>
                            <m:rPr>
                              <m:sty m:val="p"/>
                            </m:rPr>
                            <a:rPr lang="en-GB" sz="320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log</m:t>
                          </m:r>
                        </m:fName>
                        <m:e>
                          <m:f>
                            <m:fPr>
                              <m:ctrlP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5</m:t>
                              </m:r>
                            </m:num>
                            <m:den>
                              <m:r>
                                <a:rPr lang="en-GB" sz="32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9CA98698-D90B-BE59-8BF0-102B9A43C53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003653" y="3498140"/>
                <a:ext cx="4339256" cy="102752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5C2CFA-3E4B-2EC2-9016-83D00488064C}"/>
                  </a:ext>
                </a:extLst>
              </p:cNvPr>
              <p:cNvSpPr txBox="1"/>
              <p:nvPr/>
            </p:nvSpPr>
            <p:spPr>
              <a:xfrm>
                <a:off x="7404959" y="4594179"/>
                <a:ext cx="4639381" cy="7982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d>
                      <m:dPr>
                        <m:ctrlP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𝑛</m:t>
                        </m:r>
                        <m:r>
                          <a:rPr kumimoji="0" lang="en-GB" sz="3200" b="0" i="1" u="none" strike="noStrike" kern="1200" cap="none" spc="0" normalizeH="0" baseline="0" noProof="0" smtClean="0">
                            <a:ln>
                              <a:noFill/>
                            </a:ln>
                            <a:solidFill>
                              <a:prstClr val="black"/>
                            </a:solidFill>
                            <a:effectLst/>
                            <a:uLnTx/>
                            <a:uFillTx/>
                            <a:latin typeface="Cambria Math" panose="02040503050406030204" pitchFamily="18" charset="0"/>
                          </a:rPr>
                          <m:t>−1</m:t>
                        </m:r>
                      </m:e>
                    </m:d>
                    <m:r>
                      <a:rPr kumimoji="0" lang="en-GB" sz="3200" b="0" i="1" u="none" strike="noStrike" kern="1200" cap="none" spc="0" normalizeH="0" baseline="0" noProof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Cambria Math" panose="02040503050406030204" pitchFamily="18" charset="0"/>
                      </a:rPr>
                      <m:t>&gt;</m:t>
                    </m:r>
                    <m:func>
                      <m:func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f>
                          <m:fPr>
                            <m:ctrlP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5</m:t>
                            </m:r>
                          </m:num>
                          <m:den>
                            <m:r>
                              <a:rPr lang="en-GB" sz="3200" i="1">
                                <a:solidFill>
                                  <a:prstClr val="black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func>
                  </m:oMath>
                </a14:m>
                <a:r>
                  <a:rPr lang="en-GB" sz="3200" dirty="0">
                    <a:solidFill>
                      <a:prstClr val="black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32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÷</m:t>
                    </m:r>
                    <m:func>
                      <m:funcPr>
                        <m:ctrlP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uncPr>
                      <m:fName>
                        <m:r>
                          <m:rPr>
                            <m:sty m:val="p"/>
                          </m:rPr>
                          <a:rPr lang="en-GB" sz="320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log</m:t>
                        </m:r>
                      </m:fName>
                      <m:e>
                        <m:r>
                          <a:rPr lang="en-GB" sz="32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1.05</m:t>
                        </m:r>
                      </m:e>
                    </m:func>
                  </m:oMath>
                </a14:m>
                <a:endParaRPr lang="en-GB" sz="3200" dirty="0"/>
              </a:p>
            </p:txBody>
          </p:sp>
        </mc:Choice>
        <mc:Fallback xmlns="">
          <p:sp>
            <p:nvSpPr>
              <p:cNvPr id="9" name="TextBox 8">
                <a:extLst>
                  <a:ext uri="{FF2B5EF4-FFF2-40B4-BE49-F238E27FC236}">
                    <a16:creationId xmlns:a16="http://schemas.microsoft.com/office/drawing/2014/main" id="{785C2CFA-3E4B-2EC2-9016-83D0048806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404959" y="4594179"/>
                <a:ext cx="4639381" cy="798295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FAD0DD-D394-B2AE-3053-3AC31C10452E}"/>
                  </a:ext>
                </a:extLst>
              </p:cNvPr>
              <p:cNvSpPr txBox="1"/>
              <p:nvPr/>
            </p:nvSpPr>
            <p:spPr>
              <a:xfrm>
                <a:off x="8488590" y="5460988"/>
                <a:ext cx="2652508" cy="58477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GB" sz="32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&gt;10.469…</m:t>
                      </m:r>
                    </m:oMath>
                  </m:oMathPara>
                </a14:m>
                <a:endParaRPr lang="en-GB" sz="3200" dirty="0"/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71FAD0DD-D394-B2AE-3053-3AC31C1045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488590" y="5460988"/>
                <a:ext cx="2652508" cy="584775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TextBox 10">
            <a:extLst>
              <a:ext uri="{FF2B5EF4-FFF2-40B4-BE49-F238E27FC236}">
                <a16:creationId xmlns:a16="http://schemas.microsoft.com/office/drawing/2014/main" id="{8D866FFD-EB79-D2A0-89DF-D44D87750CF8}"/>
              </a:ext>
            </a:extLst>
          </p:cNvPr>
          <p:cNvSpPr txBox="1"/>
          <p:nvPr/>
        </p:nvSpPr>
        <p:spPr>
          <a:xfrm>
            <a:off x="8936437" y="6114277"/>
            <a:ext cx="121172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2024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B509D4D-1A22-5AAB-4019-80F8B5606EE5}"/>
              </a:ext>
            </a:extLst>
          </p:cNvPr>
          <p:cNvCxnSpPr/>
          <p:nvPr/>
        </p:nvCxnSpPr>
        <p:spPr>
          <a:xfrm>
            <a:off x="5789333" y="3739191"/>
            <a:ext cx="0" cy="291710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C94C2BE7-A9A6-8D2F-2BD7-F4488B294EE9}"/>
              </a:ext>
            </a:extLst>
          </p:cNvPr>
          <p:cNvSpPr txBox="1"/>
          <p:nvPr/>
        </p:nvSpPr>
        <p:spPr>
          <a:xfrm>
            <a:off x="131698" y="3677509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31398598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74B99-AEEB-4172-B0F3-2D288BC70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861" y="292563"/>
            <a:ext cx="11098361" cy="45430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7BF12C-F0C3-495A-3BA4-79E1E9AD9A18}"/>
                  </a:ext>
                </a:extLst>
              </p:cNvPr>
              <p:cNvSpPr txBox="1"/>
              <p:nvPr/>
            </p:nvSpPr>
            <p:spPr>
              <a:xfrm>
                <a:off x="1351561" y="5275416"/>
                <a:ext cx="2966190" cy="115525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𝑟</m:t>
                              </m:r>
                            </m:e>
                            <m:sup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</m:sSup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1−</m:t>
                          </m:r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𝑟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717BF12C-F0C3-495A-3BA4-79E1E9AD9A1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51561" y="5275416"/>
                <a:ext cx="2966190" cy="1155253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8B7CEB-F123-B8FE-1FC7-3963459E1844}"/>
                  </a:ext>
                </a:extLst>
              </p:cNvPr>
              <p:cNvSpPr txBox="1"/>
              <p:nvPr/>
            </p:nvSpPr>
            <p:spPr>
              <a:xfrm>
                <a:off x="4162779" y="5251627"/>
                <a:ext cx="4704533" cy="120283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p>
                            <m:sSupPr>
                              <m:ctrlP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120000</m:t>
                              </m:r>
                              <m:r>
                                <a:rPr lang="en-GB" sz="3600" i="1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(1−</m:t>
                              </m:r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1.05</m:t>
                              </m:r>
                            </m:e>
                            <m:sup>
                              <m:r>
                                <a:rPr lang="en-GB" sz="3600" b="0" i="1" smtClean="0">
                                  <a:solidFill>
                                    <a:prstClr val="black"/>
                                  </a:solidFill>
                                  <a:latin typeface="Cambria Math" panose="02040503050406030204" pitchFamily="18" charset="0"/>
                                </a:rPr>
                                <m:t>11</m:t>
                              </m:r>
                            </m:sup>
                          </m:sSup>
                          <m:r>
                            <a:rPr lang="en-GB" sz="36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)</m:t>
                          </m:r>
                        </m:num>
                        <m:den>
                          <m:r>
                            <a:rPr kumimoji="0" lang="en-GB" sz="36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1−1.05</m:t>
                          </m:r>
                        </m:den>
                      </m:f>
                      <m:r>
                        <a:rPr kumimoji="0" lang="en-GB" sz="36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</m:oMath>
                  </m:oMathPara>
                </a14:m>
                <a:endParaRPr lang="en-GB" sz="3600" dirty="0"/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BA8B7CEB-F123-B8FE-1FC7-3963459E18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62779" y="5251627"/>
                <a:ext cx="4704533" cy="1202830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xtBox 6">
            <a:extLst>
              <a:ext uri="{FF2B5EF4-FFF2-40B4-BE49-F238E27FC236}">
                <a16:creationId xmlns:a16="http://schemas.microsoft.com/office/drawing/2014/main" id="{96CC8668-120C-8ECE-F53E-AD52B9200607}"/>
              </a:ext>
            </a:extLst>
          </p:cNvPr>
          <p:cNvSpPr txBox="1"/>
          <p:nvPr/>
        </p:nvSpPr>
        <p:spPr>
          <a:xfrm>
            <a:off x="8940239" y="5581344"/>
            <a:ext cx="23561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000" b="1" dirty="0"/>
              <a:t>1,704,814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EB59C-2935-065C-2369-F229506903C7}"/>
              </a:ext>
            </a:extLst>
          </p:cNvPr>
          <p:cNvSpPr txBox="1"/>
          <p:nvPr/>
        </p:nvSpPr>
        <p:spPr>
          <a:xfrm>
            <a:off x="681460" y="5350511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18380225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F060B3F-C11A-8175-EA7E-E103A8126E88}"/>
              </a:ext>
            </a:extLst>
          </p:cNvPr>
          <p:cNvSpPr txBox="1"/>
          <p:nvPr/>
        </p:nvSpPr>
        <p:spPr>
          <a:xfrm>
            <a:off x="238466" y="346367"/>
            <a:ext cx="4073586" cy="584775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GB" sz="3200" b="1" dirty="0"/>
              <a:t>Really cool application</a:t>
            </a:r>
            <a:endParaRPr lang="en-GB" sz="4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325843-137C-FE5F-3A19-A1B1B6B97B47}"/>
                  </a:ext>
                </a:extLst>
              </p:cNvPr>
              <p:cNvSpPr txBox="1"/>
              <p:nvPr/>
            </p:nvSpPr>
            <p:spPr>
              <a:xfrm>
                <a:off x="4557785" y="269422"/>
                <a:ext cx="7550068" cy="13234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4000" b="1" dirty="0"/>
                  <a:t>How far can a stack of </a:t>
                </a:r>
                <a14:m>
                  <m:oMath xmlns:m="http://schemas.openxmlformats.org/officeDocument/2006/math">
                    <m:r>
                      <a:rPr lang="en-GB" sz="40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4000" b="1" dirty="0"/>
                  <a:t> books </a:t>
                </a:r>
              </a:p>
              <a:p>
                <a:r>
                  <a:rPr lang="en-GB" sz="4000" b="1" dirty="0"/>
                  <a:t>protrude over the edge of a table?</a:t>
                </a: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C7325843-137C-FE5F-3A19-A1B1B6B97B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57785" y="269422"/>
                <a:ext cx="7550068" cy="1323439"/>
              </a:xfrm>
              <a:prstGeom prst="rect">
                <a:avLst/>
              </a:prstGeom>
              <a:blipFill>
                <a:blip r:embed="rId2"/>
                <a:stretch>
                  <a:fillRect l="-2908" t="-8295" r="-969" b="-1889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F2EF7D-4EDD-E278-DE29-3ED90106BC02}"/>
                  </a:ext>
                </a:extLst>
              </p:cNvPr>
              <p:cNvSpPr txBox="1"/>
              <p:nvPr/>
            </p:nvSpPr>
            <p:spPr>
              <a:xfrm>
                <a:off x="5512131" y="1823448"/>
                <a:ext cx="6313615" cy="280038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800" dirty="0"/>
                  <a:t>Each of these additions is half the sum of the first </a:t>
                </a:r>
                <a14:m>
                  <m:oMath xmlns:m="http://schemas.openxmlformats.org/officeDocument/2006/math">
                    <m:r>
                      <a:rPr lang="en-GB" sz="2800" i="1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GB" sz="2800" dirty="0"/>
                  <a:t> terms of the harmonic series.</a:t>
                </a:r>
              </a:p>
              <a:p>
                <a:r>
                  <a:rPr lang="en-GB" sz="2800" dirty="0"/>
                  <a:t>e.g. 3 books: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d>
                      <m:d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1+</m:t>
                        </m:r>
                        <m:f>
                          <m:f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+</m:t>
                        </m:r>
                        <m:f>
                          <m:fPr>
                            <m:ctrlPr>
                              <a:rPr lang="en-GB" sz="28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r>
                              <a:rPr lang="en-GB" sz="2800" i="1">
                                <a:latin typeface="Cambria Math" panose="02040503050406030204" pitchFamily="18" charset="0"/>
                              </a:rPr>
                              <m:t>3</m:t>
                            </m:r>
                          </m:den>
                        </m:f>
                      </m:e>
                    </m:d>
                    <m:r>
                      <a:rPr lang="en-GB" sz="28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11</m:t>
                        </m:r>
                      </m:num>
                      <m:den>
                        <m:r>
                          <a:rPr lang="en-GB" sz="2800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endParaRPr lang="en-GB" sz="2800" dirty="0"/>
              </a:p>
              <a:p>
                <a:r>
                  <a:rPr lang="en-GB" sz="3200" b="1" dirty="0"/>
                  <a:t>The overhang for </a:t>
                </a:r>
                <a14:m>
                  <m:oMath xmlns:m="http://schemas.openxmlformats.org/officeDocument/2006/math">
                    <m:r>
                      <a:rPr lang="en-GB" sz="3200" b="1" i="1">
                        <a:latin typeface="Cambria Math" panose="02040503050406030204" pitchFamily="18" charset="0"/>
                      </a:rPr>
                      <m:t>𝒏</m:t>
                    </m:r>
                  </m:oMath>
                </a14:m>
                <a:r>
                  <a:rPr lang="en-GB" sz="3200" b="1" dirty="0"/>
                  <a:t> books is therefore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𝟏</m:t>
                        </m:r>
                      </m:num>
                      <m:den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𝟐</m:t>
                        </m:r>
                      </m:den>
                    </m:f>
                    <m:sSub>
                      <m:sSubPr>
                        <m:ctrlPr>
                          <a:rPr lang="en-GB" sz="3200" b="1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𝑯</m:t>
                        </m:r>
                      </m:e>
                      <m:sub>
                        <m:r>
                          <a:rPr lang="en-GB" sz="3200" b="1" i="1">
                            <a:latin typeface="Cambria Math" panose="02040503050406030204" pitchFamily="18" charset="0"/>
                          </a:rPr>
                          <m:t>𝒏</m:t>
                        </m:r>
                      </m:sub>
                    </m:sSub>
                  </m:oMath>
                </a14:m>
                <a:endParaRPr lang="en-GB" sz="3200" b="1" dirty="0"/>
              </a:p>
            </p:txBody>
          </p:sp>
        </mc:Choice>
        <mc:Fallback xmlns="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35F2EF7D-4EDD-E278-DE29-3ED90106BC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12131" y="1823448"/>
                <a:ext cx="6313615" cy="2800382"/>
              </a:xfrm>
              <a:prstGeom prst="rect">
                <a:avLst/>
              </a:prstGeom>
              <a:blipFill>
                <a:blip r:embed="rId3"/>
                <a:stretch>
                  <a:fillRect l="-2413" t="-1957" b="-260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8023EA33-EDAC-BD24-BFD2-D518DDA4BA74}"/>
              </a:ext>
            </a:extLst>
          </p:cNvPr>
          <p:cNvSpPr txBox="1"/>
          <p:nvPr/>
        </p:nvSpPr>
        <p:spPr>
          <a:xfrm>
            <a:off x="5610176" y="4854417"/>
            <a:ext cx="6215570" cy="163121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en-GB" sz="2000" dirty="0"/>
              <a:t>Because the harmonic series is divergent, you can keep adding books to get an arbitrarily large amount of overhang. But note that the harmonic series increases </a:t>
            </a:r>
            <a:r>
              <a:rPr lang="en-GB" sz="2000" b="1" u="sng" dirty="0"/>
              <a:t>very slowly</a:t>
            </a:r>
            <a:r>
              <a:rPr lang="en-GB" sz="2000" dirty="0"/>
              <a:t>. A stack of 10,000 books would only overhang by 5 book lengths!</a:t>
            </a:r>
            <a:endParaRPr lang="en-GB" sz="2800" dirty="0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DF5A2E2-20A2-3370-0EA7-07CE4ACE2F8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705" r="3532"/>
          <a:stretch/>
        </p:blipFill>
        <p:spPr>
          <a:xfrm>
            <a:off x="238466" y="2043013"/>
            <a:ext cx="4883296" cy="3819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6546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FA2CB-44EA-ED74-CEA3-EA6DB6EDEC1F}"/>
                  </a:ext>
                </a:extLst>
              </p:cNvPr>
              <p:cNvSpPr txBox="1"/>
              <p:nvPr/>
            </p:nvSpPr>
            <p:spPr>
              <a:xfrm>
                <a:off x="230002" y="797510"/>
                <a:ext cx="11601099" cy="52629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4800" dirty="0"/>
                  <a:t>Anything involving compound changes </a:t>
                </a:r>
              </a:p>
              <a:p>
                <a:pPr algn="ctr"/>
                <a:r>
                  <a:rPr lang="en-GB" sz="4800" dirty="0"/>
                  <a:t>(e.g. bank interest) </a:t>
                </a:r>
              </a:p>
              <a:p>
                <a:pPr algn="ctr"/>
                <a:r>
                  <a:rPr lang="en-GB" sz="4800" dirty="0"/>
                  <a:t>will form a geometric sequence, </a:t>
                </a:r>
              </a:p>
              <a:p>
                <a:pPr algn="ctr"/>
                <a:r>
                  <a:rPr lang="en-GB" sz="4800" dirty="0"/>
                  <a:t>as there is a constant ratio between terms.</a:t>
                </a:r>
              </a:p>
              <a:p>
                <a:pPr algn="ctr"/>
                <a:endParaRPr lang="en-GB" sz="4800" dirty="0"/>
              </a:p>
              <a:p>
                <a:pPr algn="ctr"/>
                <a:r>
                  <a:rPr lang="en-GB" sz="4800" dirty="0"/>
                  <a:t>You can therefore use formulae such as </a:t>
                </a:r>
                <a:endParaRPr lang="en-GB" sz="4800" i="1" dirty="0">
                  <a:latin typeface="Cambria Math" panose="02040503050406030204" pitchFamily="18" charset="0"/>
                </a:endParaRP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en-GB" sz="48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𝑆</m:t>
                        </m:r>
                      </m:e>
                      <m:sub>
                        <m:r>
                          <a:rPr lang="en-GB" sz="4800" i="1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GB" sz="4800" dirty="0"/>
                  <a:t> to solve problems.</a:t>
                </a: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4E9FA2CB-44EA-ED74-CEA3-EA6DB6EDEC1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0002" y="797510"/>
                <a:ext cx="11601099" cy="5262979"/>
              </a:xfrm>
              <a:prstGeom prst="rect">
                <a:avLst/>
              </a:prstGeom>
              <a:blipFill>
                <a:blip r:embed="rId2"/>
                <a:stretch>
                  <a:fillRect t="-2549" b="-533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855199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A35D65-D05A-43A0-A0D8-8A74AB8CA16E}"/>
              </a:ext>
            </a:extLst>
          </p:cNvPr>
          <p:cNvSpPr txBox="1"/>
          <p:nvPr/>
        </p:nvSpPr>
        <p:spPr>
          <a:xfrm>
            <a:off x="462725" y="911331"/>
            <a:ext cx="11266550" cy="5693866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Bruce starts a new company. In year 1 his profits will be £20 000. </a:t>
            </a:r>
          </a:p>
          <a:p>
            <a:r>
              <a:rPr lang="en-GB" sz="2800" dirty="0"/>
              <a:t>He predicts his profits to increase by £5000 each year, so that his profits in year 2 are modelled to be £25 000, in year 3, £30 000 and so on. </a:t>
            </a:r>
          </a:p>
          <a:p>
            <a:r>
              <a:rPr lang="en-GB" sz="2800" dirty="0"/>
              <a:t>He predicts this will continue until he reaches annual profits of £100 000. </a:t>
            </a:r>
          </a:p>
          <a:p>
            <a:r>
              <a:rPr lang="en-GB" sz="2800" dirty="0"/>
              <a:t>He then models his annual profits to remain at £100 000.</a:t>
            </a:r>
          </a:p>
          <a:p>
            <a:endParaRPr lang="en-GB" sz="2800" dirty="0"/>
          </a:p>
          <a:p>
            <a:pPr marL="342900" indent="-342900">
              <a:buAutoNum type="alphaLcParenR"/>
            </a:pPr>
            <a:r>
              <a:rPr lang="en-GB" sz="2800" dirty="0"/>
              <a:t> Calculate the profits for Bruce’s business in the first 20 years.</a:t>
            </a:r>
          </a:p>
          <a:p>
            <a:pPr marL="342900" indent="-342900">
              <a:buAutoNum type="alphaLcParenR"/>
            </a:pPr>
            <a:endParaRPr lang="en-GB" sz="2800" dirty="0"/>
          </a:p>
          <a:p>
            <a:pPr marL="342900" indent="-342900">
              <a:buAutoNum type="alphaLcParenR"/>
            </a:pPr>
            <a:r>
              <a:rPr lang="en-GB" sz="2800" dirty="0"/>
              <a:t> State one reason why this may not be a suitable model.</a:t>
            </a:r>
          </a:p>
          <a:p>
            <a:pPr marL="342900" indent="-342900">
              <a:buAutoNum type="alphaLcParenR"/>
            </a:pPr>
            <a:endParaRPr lang="en-GB" sz="2800" dirty="0"/>
          </a:p>
          <a:p>
            <a:pPr marL="342900" indent="-342900">
              <a:buAutoNum type="alphaLcParenR"/>
            </a:pPr>
            <a:r>
              <a:rPr lang="en-GB" sz="2800" dirty="0"/>
              <a:t>Bruce’s financial advisor says the yearly profits are likely to increase by 5% per annum. Using this model, calculate the profits for Bruce’s business in the first 20 years.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9898F97-19EB-945E-8A2C-A4BE90A0024B}"/>
              </a:ext>
            </a:extLst>
          </p:cNvPr>
          <p:cNvSpPr txBox="1"/>
          <p:nvPr/>
        </p:nvSpPr>
        <p:spPr>
          <a:xfrm>
            <a:off x="3635188" y="-11999"/>
            <a:ext cx="4921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A</a:t>
            </a:r>
          </a:p>
        </p:txBody>
      </p:sp>
    </p:spTree>
    <p:extLst>
      <p:ext uri="{BB962C8B-B14F-4D97-AF65-F5344CB8AC3E}">
        <p14:creationId xmlns:p14="http://schemas.microsoft.com/office/powerpoint/2010/main" val="921049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A35D65-D05A-43A0-A0D8-8A74AB8CA16E}"/>
              </a:ext>
            </a:extLst>
          </p:cNvPr>
          <p:cNvSpPr txBox="1"/>
          <p:nvPr/>
        </p:nvSpPr>
        <p:spPr>
          <a:xfrm>
            <a:off x="558092" y="320457"/>
            <a:ext cx="11266550" cy="310854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Bruce starts a new company. In year 1 his profits will be £20 000. </a:t>
            </a:r>
          </a:p>
          <a:p>
            <a:r>
              <a:rPr lang="en-GB" sz="2800" dirty="0"/>
              <a:t>He predicts his profits to increase by £5000 each year, so that his profits in year 2 are modelled to be £25 000, in year 3, £30 000 and so on. </a:t>
            </a:r>
          </a:p>
          <a:p>
            <a:r>
              <a:rPr lang="en-GB" sz="2800" dirty="0"/>
              <a:t>He predicts this will continue until he reaches annual profits of £100 000. </a:t>
            </a:r>
          </a:p>
          <a:p>
            <a:r>
              <a:rPr lang="en-GB" sz="2800" dirty="0"/>
              <a:t>He then models his annual profits to remain at £100 000.</a:t>
            </a:r>
          </a:p>
          <a:p>
            <a:endParaRPr lang="en-GB" sz="2800" dirty="0"/>
          </a:p>
          <a:p>
            <a:pPr marL="342900" indent="-342900">
              <a:buAutoNum type="alphaLcParenR"/>
            </a:pPr>
            <a:r>
              <a:rPr lang="en-GB" sz="2800" dirty="0"/>
              <a:t> Calculate the profits for Bruce’s business in the first 20 years.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9B74CB9-FA9A-107E-151D-78487B1B9C83}"/>
              </a:ext>
            </a:extLst>
          </p:cNvPr>
          <p:cNvSpPr txBox="1"/>
          <p:nvPr/>
        </p:nvSpPr>
        <p:spPr>
          <a:xfrm>
            <a:off x="922731" y="3609038"/>
            <a:ext cx="981445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400" dirty="0"/>
              <a:t>The sequence is arithmetic up until £100 000, but stops increasing thereafter. </a:t>
            </a:r>
          </a:p>
          <a:p>
            <a:r>
              <a:rPr lang="en-GB" sz="2400" dirty="0"/>
              <a:t>You need to know the position of this term.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A8B40E-4912-C140-0343-85238C0554AF}"/>
                  </a:ext>
                </a:extLst>
              </p:cNvPr>
              <p:cNvSpPr txBox="1"/>
              <p:nvPr/>
            </p:nvSpPr>
            <p:spPr>
              <a:xfrm>
                <a:off x="5654451" y="6298427"/>
                <a:ext cx="6095064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𝑆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=1 020 000+3</m:t>
                      </m:r>
                      <m:d>
                        <m:d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100 000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𝟏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𝟑𝟐𝟎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𝟎𝟎𝟎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EBA8B40E-4912-C140-0343-85238C0554A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4451" y="6298427"/>
                <a:ext cx="6095064" cy="461665"/>
              </a:xfrm>
              <a:prstGeom prst="rect">
                <a:avLst/>
              </a:prstGeom>
              <a:blipFill>
                <a:blip r:embed="rId2"/>
                <a:stretch>
                  <a:fillRect b="-131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4D5553-02A9-6704-C106-686FF3F6D9B7}"/>
                  </a:ext>
                </a:extLst>
              </p:cNvPr>
              <p:cNvSpPr txBox="1"/>
              <p:nvPr/>
            </p:nvSpPr>
            <p:spPr>
              <a:xfrm>
                <a:off x="922730" y="4574854"/>
                <a:ext cx="3447317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=20 000       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𝑑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=5000</m:t>
                      </m:r>
                    </m:oMath>
                  </m:oMathPara>
                </a14:m>
                <a:endParaRPr kumimoji="0" lang="en-GB" sz="240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0" name="TextBox 9">
                <a:extLst>
                  <a:ext uri="{FF2B5EF4-FFF2-40B4-BE49-F238E27FC236}">
                    <a16:creationId xmlns:a16="http://schemas.microsoft.com/office/drawing/2014/main" id="{604D5553-02A9-6704-C106-686FF3F6D9B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22730" y="4574854"/>
                <a:ext cx="3447317" cy="461665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89E610-E5CE-7133-5FAB-6BAC35B99B2E}"/>
                  </a:ext>
                </a:extLst>
              </p:cNvPr>
              <p:cNvSpPr txBox="1"/>
              <p:nvPr/>
            </p:nvSpPr>
            <p:spPr>
              <a:xfrm>
                <a:off x="1261465" y="5089519"/>
                <a:ext cx="276984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𝑢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</m:t>
                      </m:r>
                      <m:d>
                        <m:d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</m:t>
                      </m:r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 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TextBox 11">
                <a:extLst>
                  <a:ext uri="{FF2B5EF4-FFF2-40B4-BE49-F238E27FC236}">
                    <a16:creationId xmlns:a16="http://schemas.microsoft.com/office/drawing/2014/main" id="{8489E610-E5CE-7133-5FAB-6BAC35B99B2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61465" y="5089519"/>
                <a:ext cx="2769846" cy="461665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C6CBF0-577E-7631-1AAA-321EF6CBCE60}"/>
                  </a:ext>
                </a:extLst>
              </p:cNvPr>
              <p:cNvSpPr txBox="1"/>
              <p:nvPr/>
            </p:nvSpPr>
            <p:spPr>
              <a:xfrm>
                <a:off x="499551" y="5703292"/>
                <a:ext cx="4162206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100000=20000+</m:t>
                      </m:r>
                      <m:d>
                        <m:d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−1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𝑑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9CC6CBF0-577E-7631-1AAA-321EF6CBCE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99551" y="5703292"/>
                <a:ext cx="4162206" cy="461665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2C726B-1E2C-E16E-65C7-229E034E0466}"/>
                  </a:ext>
                </a:extLst>
              </p:cNvPr>
              <p:cNvSpPr txBox="1"/>
              <p:nvPr/>
            </p:nvSpPr>
            <p:spPr>
              <a:xfrm>
                <a:off x="1284606" y="6222562"/>
                <a:ext cx="1378612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𝑛</m:t>
                      </m:r>
                      <m:r>
                        <a:rPr kumimoji="0" lang="en-GB" sz="24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=17</m:t>
                      </m:r>
                    </m:oMath>
                  </m:oMathPara>
                </a14:m>
                <a:endParaRPr lang="en-GB" dirty="0"/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F32C726B-1E2C-E16E-65C7-229E034E04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4606" y="6222562"/>
                <a:ext cx="1378612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7EBB2410-6BC7-4402-73CC-C1A8A7D4341F}"/>
              </a:ext>
            </a:extLst>
          </p:cNvPr>
          <p:cNvSpPr txBox="1"/>
          <p:nvPr/>
        </p:nvSpPr>
        <p:spPr>
          <a:xfrm>
            <a:off x="6711956" y="4493500"/>
            <a:ext cx="408132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First find sum of first 17 terms </a:t>
            </a:r>
          </a:p>
          <a:p>
            <a:pPr algn="ctr"/>
            <a:r>
              <a:rPr lang="en-GB" sz="2400" dirty="0">
                <a:solidFill>
                  <a:prstClr val="black"/>
                </a:solidFill>
                <a:latin typeface="Calibri" panose="020F0502020204030204"/>
              </a:rPr>
              <a:t>(</a:t>
            </a:r>
            <a:r>
              <a:rPr kumimoji="0" lang="en-GB" sz="240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where sequence is arithmetic)</a:t>
            </a:r>
            <a:endParaRPr lang="en-GB" sz="24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1C76431-6DF6-EBF8-D0FE-D2272D1AE940}"/>
                  </a:ext>
                </a:extLst>
              </p:cNvPr>
              <p:cNvSpPr txBox="1"/>
              <p:nvPr/>
            </p:nvSpPr>
            <p:spPr>
              <a:xfrm>
                <a:off x="5579324" y="5395538"/>
                <a:ext cx="6245318" cy="78380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17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17</m:t>
                          </m:r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(2</m:t>
                      </m:r>
                      <m:d>
                        <m:d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20000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+16</m:t>
                      </m:r>
                      <m:d>
                        <m:dPr>
                          <m:ctrlPr>
                            <a:rPr kumimoji="0" lang="en-GB" sz="240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5000</m:t>
                          </m:r>
                        </m:e>
                      </m:d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+1 020 000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20" name="TextBox 19">
                <a:extLst>
                  <a:ext uri="{FF2B5EF4-FFF2-40B4-BE49-F238E27FC236}">
                    <a16:creationId xmlns:a16="http://schemas.microsoft.com/office/drawing/2014/main" id="{71C76431-6DF6-EBF8-D0FE-D2272D1AE94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79324" y="5395538"/>
                <a:ext cx="6245318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694C468-27C1-0828-B2A4-E84B95D92C18}"/>
              </a:ext>
            </a:extLst>
          </p:cNvPr>
          <p:cNvCxnSpPr/>
          <p:nvPr/>
        </p:nvCxnSpPr>
        <p:spPr>
          <a:xfrm>
            <a:off x="5205908" y="4732794"/>
            <a:ext cx="0" cy="1921493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9744FF7E-4932-73D6-4781-CD0709700EE0}"/>
              </a:ext>
            </a:extLst>
          </p:cNvPr>
          <p:cNvSpPr txBox="1"/>
          <p:nvPr/>
        </p:nvSpPr>
        <p:spPr>
          <a:xfrm>
            <a:off x="375857" y="3634108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</p:spTree>
    <p:extLst>
      <p:ext uri="{BB962C8B-B14F-4D97-AF65-F5344CB8AC3E}">
        <p14:creationId xmlns:p14="http://schemas.microsoft.com/office/powerpoint/2010/main" val="1467749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0" grpId="0"/>
      <p:bldP spid="12" grpId="0"/>
      <p:bldP spid="14" grpId="0"/>
      <p:bldP spid="16" grpId="0"/>
      <p:bldP spid="18" grpId="0"/>
      <p:bldP spid="2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A35D65-D05A-43A0-A0D8-8A74AB8CA16E}"/>
              </a:ext>
            </a:extLst>
          </p:cNvPr>
          <p:cNvSpPr txBox="1"/>
          <p:nvPr/>
        </p:nvSpPr>
        <p:spPr>
          <a:xfrm>
            <a:off x="462725" y="260493"/>
            <a:ext cx="11266550" cy="3108543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Bruce starts a new company. In year 1 his profits will be £20 000. </a:t>
            </a:r>
          </a:p>
          <a:p>
            <a:r>
              <a:rPr lang="en-GB" sz="2800" dirty="0"/>
              <a:t>He predicts his profits to increase by £5000 each year, so that his profits in year 2 are modelled to be £25 000, in year 3, £30 000 and so on. </a:t>
            </a:r>
          </a:p>
          <a:p>
            <a:r>
              <a:rPr lang="en-GB" sz="2800" dirty="0"/>
              <a:t>He predicts this will continue until he reaches annual profits of £100 000. </a:t>
            </a:r>
          </a:p>
          <a:p>
            <a:r>
              <a:rPr lang="en-GB" sz="2800" dirty="0"/>
              <a:t>He then models his annual profits to remain at £100 000.</a:t>
            </a:r>
          </a:p>
          <a:p>
            <a:endParaRPr lang="en-GB" sz="2800" dirty="0"/>
          </a:p>
          <a:p>
            <a:r>
              <a:rPr lang="en-GB" sz="2800" dirty="0"/>
              <a:t>b) State one reason why this may not be a suitable model.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241EB4-56FE-916B-B987-57E45DAE7C90}"/>
              </a:ext>
            </a:extLst>
          </p:cNvPr>
          <p:cNvSpPr txBox="1"/>
          <p:nvPr/>
        </p:nvSpPr>
        <p:spPr>
          <a:xfrm>
            <a:off x="1179466" y="3707866"/>
            <a:ext cx="10371146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GB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 is unlikely that Bruce’s profits will increase by exactly the same amount each year.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F4F6A3C-0B00-3539-9A87-9FF06E20E4BA}"/>
              </a:ext>
            </a:extLst>
          </p:cNvPr>
          <p:cNvSpPr txBox="1"/>
          <p:nvPr/>
        </p:nvSpPr>
        <p:spPr>
          <a:xfrm>
            <a:off x="462725" y="3765486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</p:spTree>
    <p:extLst>
      <p:ext uri="{BB962C8B-B14F-4D97-AF65-F5344CB8AC3E}">
        <p14:creationId xmlns:p14="http://schemas.microsoft.com/office/powerpoint/2010/main" val="7144293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D1A35D65-D05A-43A0-A0D8-8A74AB8CA16E}"/>
              </a:ext>
            </a:extLst>
          </p:cNvPr>
          <p:cNvSpPr txBox="1"/>
          <p:nvPr/>
        </p:nvSpPr>
        <p:spPr>
          <a:xfrm>
            <a:off x="462725" y="260493"/>
            <a:ext cx="11266550" cy="3970318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Bruce starts a new company. In year 1 his profits will be £20 000. </a:t>
            </a:r>
          </a:p>
          <a:p>
            <a:r>
              <a:rPr lang="en-GB" sz="2800" dirty="0"/>
              <a:t>He predicts his profits to increase by £5000 each year, so that his profits in year 2 are modelled to be £25 000, in year 3, £30 000 and so on. </a:t>
            </a:r>
          </a:p>
          <a:p>
            <a:r>
              <a:rPr lang="en-GB" sz="2800" dirty="0"/>
              <a:t>He predicts this will continue until he reaches annual profits of £100 000. </a:t>
            </a:r>
          </a:p>
          <a:p>
            <a:r>
              <a:rPr lang="en-GB" sz="2800" dirty="0"/>
              <a:t>He then models his annual profits to remain at £100 000.</a:t>
            </a:r>
          </a:p>
          <a:p>
            <a:endParaRPr lang="en-GB" sz="2800" dirty="0"/>
          </a:p>
          <a:p>
            <a:r>
              <a:rPr lang="en-GB" sz="2800" dirty="0"/>
              <a:t>c) Bruce’s financial advisor says the yearly profits are likely to increase by 5% per annum. Using this model, calculate the profits for Bruce’s business in the first 20 years.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D8439E-318B-1DA3-12BA-8997B6799708}"/>
                  </a:ext>
                </a:extLst>
              </p:cNvPr>
              <p:cNvSpPr txBox="1"/>
              <p:nvPr/>
            </p:nvSpPr>
            <p:spPr>
              <a:xfrm>
                <a:off x="4273742" y="6135842"/>
                <a:ext cx="2895600" cy="46166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lvl="0"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=£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𝟔𝟔𝟏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 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𝟑𝟏𝟗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.</m:t>
                      </m:r>
                      <m:r>
                        <a:rPr kumimoji="0" lang="en-GB" sz="2400" b="1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𝟎𝟖</m:t>
                      </m:r>
                    </m:oMath>
                  </m:oMathPara>
                </a14:m>
                <a:endParaRPr kumimoji="0" lang="en-GB" sz="24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3" name="TextBox 2">
                <a:extLst>
                  <a:ext uri="{FF2B5EF4-FFF2-40B4-BE49-F238E27FC236}">
                    <a16:creationId xmlns:a16="http://schemas.microsoft.com/office/drawing/2014/main" id="{E1D8439E-318B-1DA3-12BA-8997B679970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73742" y="6135842"/>
                <a:ext cx="2895600" cy="461665"/>
              </a:xfrm>
              <a:prstGeom prst="rect">
                <a:avLst/>
              </a:prstGeom>
              <a:blipFill>
                <a:blip r:embed="rId2"/>
                <a:stretch>
                  <a:fillRect l="-421" b="-133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A223A8-6E6D-6627-2C3B-1D4B4B76FDA3}"/>
                  </a:ext>
                </a:extLst>
              </p:cNvPr>
              <p:cNvSpPr txBox="1"/>
              <p:nvPr/>
            </p:nvSpPr>
            <p:spPr>
              <a:xfrm>
                <a:off x="4191934" y="4335961"/>
                <a:ext cx="3762783" cy="52322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=20 000   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𝑟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=1.05</m:t>
                      </m:r>
                    </m:oMath>
                  </m:oMathPara>
                </a14:m>
                <a:endParaRPr lang="en-GB" sz="2800" dirty="0"/>
              </a:p>
            </p:txBody>
          </p:sp>
        </mc:Choice>
        <mc:Fallback xmlns="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B3A223A8-6E6D-6627-2C3B-1D4B4B76FDA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91934" y="4335961"/>
                <a:ext cx="3762783" cy="523220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F3ED49-2A71-23B0-BD19-267BED08445F}"/>
                  </a:ext>
                </a:extLst>
              </p:cNvPr>
              <p:cNvSpPr txBox="1"/>
              <p:nvPr/>
            </p:nvSpPr>
            <p:spPr>
              <a:xfrm>
                <a:off x="4142380" y="5070311"/>
                <a:ext cx="3722580" cy="85440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400" b="0" i="1" u="none" strike="noStrike" kern="1200" cap="none" spc="0" normalizeH="0" baseline="0" noProof="0" smtClean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𝑆</m:t>
                          </m:r>
                        </m:e>
                        <m:sub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</m:t>
                          </m:r>
                        </m:sub>
                      </m:sSub>
                      <m:r>
                        <a:rPr kumimoji="0" lang="en-GB" sz="24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20000</m:t>
                          </m:r>
                          <m:d>
                            <m:dPr>
                              <m:ctrlP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</m:ctrlPr>
                            </m:dPr>
                            <m:e>
                              <m:sSup>
                                <m:sSupPr>
                                  <m:ctrlP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1.05</m:t>
                                  </m:r>
                                </m:e>
                                <m:sup>
                                  <m:r>
                                    <a:rPr kumimoji="0" lang="en-GB" sz="2400" b="0" i="1" u="none" strike="noStrike" kern="1200" cap="none" spc="0" normalizeH="0" baseline="0" noProof="0">
                                      <a:ln>
                                        <a:noFill/>
                                      </a:ln>
                                      <a:solidFill>
                                        <a:prstClr val="black"/>
                                      </a:solidFill>
                                      <a:effectLst/>
                                      <a:uLnTx/>
                                      <a:uFillTx/>
                                      <a:latin typeface="Cambria Math" panose="02040503050406030204" pitchFamily="18" charset="0"/>
                                    </a:rPr>
                                    <m:t>20</m:t>
                                  </m:r>
                                </m:sup>
                              </m:sSup>
                              <m:r>
                                <a:rPr kumimoji="0" lang="en-GB" sz="2400" b="0" i="1" u="none" strike="noStrike" kern="1200" cap="none" spc="0" normalizeH="0" baseline="0" noProof="0">
                                  <a:ln>
                                    <a:noFill/>
                                  </a:ln>
                                  <a:solidFill>
                                    <a:prstClr val="black"/>
                                  </a:solidFill>
                                  <a:effectLst/>
                                  <a:uLnTx/>
                                  <a:uFillTx/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e>
                          </m:d>
                        </m:num>
                        <m:den>
                          <m:r>
                            <a:rPr kumimoji="0" lang="en-GB" sz="24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</a:rPr>
                            <m:t>1.05−1</m:t>
                          </m:r>
                        </m:den>
                      </m:f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4BF3ED49-2A71-23B0-BD19-267BED08445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42380" y="5070311"/>
                <a:ext cx="3722580" cy="854401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8">
            <a:extLst>
              <a:ext uri="{FF2B5EF4-FFF2-40B4-BE49-F238E27FC236}">
                <a16:creationId xmlns:a16="http://schemas.microsoft.com/office/drawing/2014/main" id="{C6544809-275F-A9EF-1228-62B97B91D04D}"/>
              </a:ext>
            </a:extLst>
          </p:cNvPr>
          <p:cNvSpPr txBox="1"/>
          <p:nvPr/>
        </p:nvSpPr>
        <p:spPr>
          <a:xfrm>
            <a:off x="1264928" y="4517202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2290593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775ADD9-BE2B-3A02-E400-F1A2BE3F12B1}"/>
              </a:ext>
            </a:extLst>
          </p:cNvPr>
          <p:cNvSpPr txBox="1"/>
          <p:nvPr/>
        </p:nvSpPr>
        <p:spPr>
          <a:xfrm>
            <a:off x="3511475" y="213912"/>
            <a:ext cx="4921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B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54CC782-007A-3E7A-63CB-BD6F8869EB18}"/>
              </a:ext>
            </a:extLst>
          </p:cNvPr>
          <p:cNvSpPr txBox="1"/>
          <p:nvPr/>
        </p:nvSpPr>
        <p:spPr>
          <a:xfrm>
            <a:off x="545708" y="1433928"/>
            <a:ext cx="11223158" cy="2862322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3600" dirty="0"/>
              <a:t>A piece of A4 paper is folded in half repeatedly. </a:t>
            </a:r>
          </a:p>
          <a:p>
            <a:r>
              <a:rPr lang="en-GB" sz="3600" dirty="0"/>
              <a:t>The thickness of the A4 paper is 0.5 mm.</a:t>
            </a:r>
          </a:p>
          <a:p>
            <a:r>
              <a:rPr lang="en-GB" sz="3600" dirty="0"/>
              <a:t>a) Work out the thickness of the paper after four folds.</a:t>
            </a:r>
          </a:p>
          <a:p>
            <a:r>
              <a:rPr lang="en-GB" sz="3600" dirty="0"/>
              <a:t>b) Work out the thickness of the paper after 20 folds.</a:t>
            </a:r>
          </a:p>
          <a:p>
            <a:r>
              <a:rPr lang="en-GB" sz="3600" dirty="0"/>
              <a:t>c) State one reason why this might be an unrealistic model.</a:t>
            </a:r>
          </a:p>
        </p:txBody>
      </p:sp>
    </p:spTree>
    <p:extLst>
      <p:ext uri="{BB962C8B-B14F-4D97-AF65-F5344CB8AC3E}">
        <p14:creationId xmlns:p14="http://schemas.microsoft.com/office/powerpoint/2010/main" val="17099825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665F2787-E620-4059-98D6-45B7CC192CAB}"/>
              </a:ext>
            </a:extLst>
          </p:cNvPr>
          <p:cNvSpPr txBox="1"/>
          <p:nvPr/>
        </p:nvSpPr>
        <p:spPr>
          <a:xfrm>
            <a:off x="1680639" y="245208"/>
            <a:ext cx="8830721" cy="2246769"/>
          </a:xfrm>
          <a:prstGeom prst="rect">
            <a:avLst/>
          </a:prstGeom>
          <a:solidFill>
            <a:schemeClr val="bg1"/>
          </a:solidFill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GB" sz="2800" dirty="0"/>
              <a:t>A piece of A4 paper is folded in half repeatedly. </a:t>
            </a:r>
          </a:p>
          <a:p>
            <a:r>
              <a:rPr lang="en-GB" sz="2800" dirty="0"/>
              <a:t>The thickness of the A4 paper is 0.5 mm.</a:t>
            </a:r>
          </a:p>
          <a:p>
            <a:r>
              <a:rPr lang="en-GB" sz="2800" dirty="0"/>
              <a:t>a) Work out the thickness of the paper after four folds.</a:t>
            </a:r>
          </a:p>
          <a:p>
            <a:r>
              <a:rPr lang="en-GB" sz="2800" dirty="0"/>
              <a:t>b) Work out the thickness of the paper after 20 folds.</a:t>
            </a:r>
          </a:p>
          <a:p>
            <a:r>
              <a:rPr lang="en-GB" sz="2800" dirty="0"/>
              <a:t>c) State one reason why this might be an unrealistic model.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EC57BE96-0350-4A0A-B9D5-43C5DB61A67E}"/>
              </a:ext>
            </a:extLst>
          </p:cNvPr>
          <p:cNvSpPr txBox="1"/>
          <p:nvPr/>
        </p:nvSpPr>
        <p:spPr>
          <a:xfrm>
            <a:off x="5727772" y="5651218"/>
            <a:ext cx="579310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/>
              <a:t>It is impossible to fold the paper that many times so the model is unrealistic.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2E304B-6C75-E306-F32B-1AFDE2CC1F45}"/>
                  </a:ext>
                </a:extLst>
              </p:cNvPr>
              <p:cNvSpPr txBox="1"/>
              <p:nvPr/>
            </p:nvSpPr>
            <p:spPr>
              <a:xfrm>
                <a:off x="648685" y="3500992"/>
                <a:ext cx="3917705" cy="224676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𝑎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=0.5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𝑚𝑚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,  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𝑟</m:t>
                      </m:r>
                      <m:r>
                        <a:rPr kumimoji="0" lang="en-GB" sz="2800" b="0" i="1" u="none" strike="noStrike" kern="1200" cap="none" spc="0" normalizeH="0" baseline="0" noProof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=2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After 4 folds: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5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=0.5×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4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=8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𝑚𝑚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CF2E304B-6C75-E306-F32B-1AFDE2CC1F4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8685" y="3500992"/>
                <a:ext cx="3917705" cy="2246769"/>
              </a:xfrm>
              <a:prstGeom prst="rect">
                <a:avLst/>
              </a:prstGeom>
              <a:blipFill>
                <a:blip r:embed="rId2"/>
                <a:stretch>
                  <a:fillRect l="-311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14">
            <a:extLst>
              <a:ext uri="{FF2B5EF4-FFF2-40B4-BE49-F238E27FC236}">
                <a16:creationId xmlns:a16="http://schemas.microsoft.com/office/drawing/2014/main" id="{1A9BA39F-C946-9B7A-5D3D-88E98BF37867}"/>
              </a:ext>
            </a:extLst>
          </p:cNvPr>
          <p:cNvSpPr txBox="1"/>
          <p:nvPr/>
        </p:nvSpPr>
        <p:spPr>
          <a:xfrm>
            <a:off x="648685" y="2770732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a)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A45C72-90E1-0AE8-54B7-A009DB589821}"/>
                  </a:ext>
                </a:extLst>
              </p:cNvPr>
              <p:cNvSpPr txBox="1"/>
              <p:nvPr/>
            </p:nvSpPr>
            <p:spPr>
              <a:xfrm>
                <a:off x="5599999" y="3367866"/>
                <a:ext cx="5075479" cy="1384995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n-GB" sz="2800" b="0" i="0" u="none" strike="noStrike" kern="1200" cap="none" spc="0" normalizeH="0" baseline="0" noProof="0" dirty="0">
                    <a:ln>
                      <a:noFill/>
                    </a:ln>
                    <a:solidFill>
                      <a:prstClr val="black"/>
                    </a:solidFill>
                    <a:effectLst/>
                    <a:uLnTx/>
                    <a:uFillTx/>
                    <a:latin typeface="Calibri" panose="020F0502020204030204"/>
                    <a:ea typeface="+mn-ea"/>
                    <a:cs typeface="+mn-cs"/>
                  </a:rPr>
                  <a:t>After 20 folds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sSub>
                        <m:sSub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b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𝑢</m:t>
                          </m:r>
                        </m:e>
                        <m:sub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21</m:t>
                          </m:r>
                        </m:sub>
                      </m:sSub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=0.5×</m:t>
                      </m:r>
                      <m:sSup>
                        <m:sSupPr>
                          <m:ctrlP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</m:ctrlPr>
                        </m:sSupPr>
                        <m:e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</m:t>
                          </m:r>
                        </m:e>
                        <m:sup>
                          <m:r>
                            <a:rPr kumimoji="0" lang="en-GB" sz="2800" b="0" i="1" u="none" strike="noStrike" kern="1200" cap="none" spc="0" normalizeH="0" baseline="0" noProof="0">
                              <a:ln>
                                <a:noFill/>
                              </a:ln>
                              <a:solidFill>
                                <a:prstClr val="black"/>
                              </a:solidFill>
                              <a:effectLst/>
                              <a:uLnTx/>
                              <a:uFillTx/>
                              <a:latin typeface="Cambria Math" panose="02040503050406030204" pitchFamily="18" charset="0"/>
                              <a:ea typeface="+mn-ea"/>
                              <a:cs typeface="+mn-cs"/>
                            </a:rPr>
                            <m:t>20</m:t>
                          </m:r>
                        </m:sup>
                      </m:sSup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=524 288 </m:t>
                      </m:r>
                      <m:r>
                        <a:rPr kumimoji="0" lang="en-GB" sz="2800" b="0" i="1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Cambria Math" panose="02040503050406030204" pitchFamily="18" charset="0"/>
                          <a:ea typeface="+mn-ea"/>
                          <a:cs typeface="+mn-cs"/>
                        </a:rPr>
                        <m:t>𝑚𝑚</m:t>
                      </m:r>
                    </m:oMath>
                  </m:oMathPara>
                </a14:m>
                <a:endParaRPr kumimoji="0" lang="en-GB" sz="28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endParaRPr>
              </a:p>
            </p:txBody>
          </p:sp>
        </mc:Choice>
        <mc:Fallback xmlns="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5A45C72-90E1-0AE8-54B7-A009DB58982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99999" y="3367866"/>
                <a:ext cx="5075479" cy="1384995"/>
              </a:xfrm>
              <a:prstGeom prst="rect">
                <a:avLst/>
              </a:prstGeom>
              <a:blipFill>
                <a:blip r:embed="rId3"/>
                <a:stretch>
                  <a:fillRect l="-2524" t="-394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4B05DBEC-9CF2-BF02-C1DA-51AEF45355A2}"/>
              </a:ext>
            </a:extLst>
          </p:cNvPr>
          <p:cNvSpPr txBox="1"/>
          <p:nvPr/>
        </p:nvSpPr>
        <p:spPr>
          <a:xfrm>
            <a:off x="5681624" y="2770732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b)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DD73251-2BE7-EC32-5F8D-77B7E1306154}"/>
              </a:ext>
            </a:extLst>
          </p:cNvPr>
          <p:cNvSpPr txBox="1"/>
          <p:nvPr/>
        </p:nvSpPr>
        <p:spPr>
          <a:xfrm>
            <a:off x="5749088" y="5051880"/>
            <a:ext cx="465611" cy="461665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</a:rPr>
              <a:t>c)</a:t>
            </a:r>
          </a:p>
        </p:txBody>
      </p:sp>
    </p:spTree>
    <p:extLst>
      <p:ext uri="{BB962C8B-B14F-4D97-AF65-F5344CB8AC3E}">
        <p14:creationId xmlns:p14="http://schemas.microsoft.com/office/powerpoint/2010/main" val="316371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7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E0674B99-AEEB-4172-B0F3-2D288BC704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6819" y="1281164"/>
            <a:ext cx="11098361" cy="4543097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B413BA7F-56C6-25C8-24A6-F2551AB3600B}"/>
              </a:ext>
            </a:extLst>
          </p:cNvPr>
          <p:cNvSpPr txBox="1"/>
          <p:nvPr/>
        </p:nvSpPr>
        <p:spPr>
          <a:xfrm>
            <a:off x="3511475" y="213912"/>
            <a:ext cx="492162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5400" b="1" dirty="0"/>
              <a:t>Question C</a:t>
            </a:r>
          </a:p>
        </p:txBody>
      </p:sp>
    </p:spTree>
    <p:extLst>
      <p:ext uri="{BB962C8B-B14F-4D97-AF65-F5344CB8AC3E}">
        <p14:creationId xmlns:p14="http://schemas.microsoft.com/office/powerpoint/2010/main" val="187445022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80</TotalTime>
  <Words>950</Words>
  <Application>Microsoft Office PowerPoint</Application>
  <PresentationFormat>Widescreen</PresentationFormat>
  <Paragraphs>104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</cp:revision>
  <dcterms:created xsi:type="dcterms:W3CDTF">2023-08-13T08:25:14Z</dcterms:created>
  <dcterms:modified xsi:type="dcterms:W3CDTF">2026-04-01T03:28:16Z</dcterms:modified>
</cp:coreProperties>
</file>