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4" r:id="rId5"/>
    <p:sldId id="258" r:id="rId6"/>
    <p:sldId id="259" r:id="rId7"/>
    <p:sldId id="262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8EC4F8-6C37-431E-A6A0-010998FD5659}" v="25" dt="2026-04-29T04:12:32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modSld">
      <pc:chgData name="Stewart Gale" userId="3647ddd2-6040-41ae-a96d-232c23482af8" providerId="ADAL" clId="{163176A0-02FC-47D8-8D6B-77EA423298B5}" dt="2026-04-29T04:13:04.658" v="27" actId="1076"/>
      <pc:docMkLst>
        <pc:docMk/>
      </pc:docMkLst>
      <pc:sldChg chg="modSp">
        <pc:chgData name="Stewart Gale" userId="3647ddd2-6040-41ae-a96d-232c23482af8" providerId="ADAL" clId="{163176A0-02FC-47D8-8D6B-77EA423298B5}" dt="2026-04-29T04:12:32.023" v="24" actId="20577"/>
        <pc:sldMkLst>
          <pc:docMk/>
          <pc:sldMk cId="1537510029" sldId="258"/>
        </pc:sldMkLst>
        <pc:spChg chg="mod">
          <ac:chgData name="Stewart Gale" userId="3647ddd2-6040-41ae-a96d-232c23482af8" providerId="ADAL" clId="{163176A0-02FC-47D8-8D6B-77EA423298B5}" dt="2026-04-29T04:12:32.023" v="24" actId="20577"/>
          <ac:spMkLst>
            <pc:docMk/>
            <pc:sldMk cId="1537510029" sldId="258"/>
            <ac:spMk id="7" creationId="{BFDB1185-677E-ED66-EDBF-FCE9278BB199}"/>
          </ac:spMkLst>
        </pc:spChg>
      </pc:sldChg>
      <pc:sldChg chg="modSp">
        <pc:chgData name="Stewart Gale" userId="3647ddd2-6040-41ae-a96d-232c23482af8" providerId="ADAL" clId="{163176A0-02FC-47D8-8D6B-77EA423298B5}" dt="2026-04-29T04:12:13.703" v="19" actId="20577"/>
        <pc:sldMkLst>
          <pc:docMk/>
          <pc:sldMk cId="80794856" sldId="259"/>
        </pc:sldMkLst>
        <pc:spChg chg="mod">
          <ac:chgData name="Stewart Gale" userId="3647ddd2-6040-41ae-a96d-232c23482af8" providerId="ADAL" clId="{163176A0-02FC-47D8-8D6B-77EA423298B5}" dt="2026-04-29T04:12:13.703" v="19" actId="20577"/>
          <ac:spMkLst>
            <pc:docMk/>
            <pc:sldMk cId="80794856" sldId="259"/>
            <ac:spMk id="6" creationId="{0485873C-973E-DDF4-39FC-8AD8F837BDF5}"/>
          </ac:spMkLst>
        </pc:spChg>
        <pc:spChg chg="mod">
          <ac:chgData name="Stewart Gale" userId="3647ddd2-6040-41ae-a96d-232c23482af8" providerId="ADAL" clId="{163176A0-02FC-47D8-8D6B-77EA423298B5}" dt="2026-04-29T04:11:50.735" v="13" actId="20577"/>
          <ac:spMkLst>
            <pc:docMk/>
            <pc:sldMk cId="80794856" sldId="259"/>
            <ac:spMk id="8" creationId="{291179A9-906D-FC00-FBCE-90E198628393}"/>
          </ac:spMkLst>
        </pc:spChg>
      </pc:sldChg>
      <pc:sldChg chg="delSp modSp mod delAnim">
        <pc:chgData name="Stewart Gale" userId="3647ddd2-6040-41ae-a96d-232c23482af8" providerId="ADAL" clId="{163176A0-02FC-47D8-8D6B-77EA423298B5}" dt="2026-04-29T04:13:04.658" v="27" actId="1076"/>
        <pc:sldMkLst>
          <pc:docMk/>
          <pc:sldMk cId="3848327296" sldId="260"/>
        </pc:sldMkLst>
        <pc:spChg chg="del">
          <ac:chgData name="Stewart Gale" userId="3647ddd2-6040-41ae-a96d-232c23482af8" providerId="ADAL" clId="{163176A0-02FC-47D8-8D6B-77EA423298B5}" dt="2026-04-29T04:12:58.180" v="26" actId="478"/>
          <ac:spMkLst>
            <pc:docMk/>
            <pc:sldMk cId="3848327296" sldId="260"/>
            <ac:spMk id="7" creationId="{4A3347C2-4503-8898-3D46-FABD5BDC35BE}"/>
          </ac:spMkLst>
        </pc:spChg>
        <pc:spChg chg="del">
          <ac:chgData name="Stewart Gale" userId="3647ddd2-6040-41ae-a96d-232c23482af8" providerId="ADAL" clId="{163176A0-02FC-47D8-8D6B-77EA423298B5}" dt="2026-04-29T04:12:54.777" v="25" actId="478"/>
          <ac:spMkLst>
            <pc:docMk/>
            <pc:sldMk cId="3848327296" sldId="260"/>
            <ac:spMk id="8" creationId="{E62E26B1-B0C7-0CE1-EEA7-B47908077275}"/>
          </ac:spMkLst>
        </pc:spChg>
        <pc:spChg chg="mod">
          <ac:chgData name="Stewart Gale" userId="3647ddd2-6040-41ae-a96d-232c23482af8" providerId="ADAL" clId="{163176A0-02FC-47D8-8D6B-77EA423298B5}" dt="2026-04-29T04:13:04.658" v="27" actId="1076"/>
          <ac:spMkLst>
            <pc:docMk/>
            <pc:sldMk cId="3848327296" sldId="260"/>
            <ac:spMk id="11" creationId="{C3B861F6-C691-DC4F-5E62-ACDC13489D36}"/>
          </ac:spMkLst>
        </pc:spChg>
        <pc:spChg chg="mod">
          <ac:chgData name="Stewart Gale" userId="3647ddd2-6040-41ae-a96d-232c23482af8" providerId="ADAL" clId="{163176A0-02FC-47D8-8D6B-77EA423298B5}" dt="2026-04-29T04:13:04.658" v="27" actId="1076"/>
          <ac:spMkLst>
            <pc:docMk/>
            <pc:sldMk cId="3848327296" sldId="260"/>
            <ac:spMk id="12" creationId="{F67BD7ED-DF37-6EBA-1DB6-8CF188BA51E4}"/>
          </ac:spMkLst>
        </pc:spChg>
        <pc:spChg chg="mod">
          <ac:chgData name="Stewart Gale" userId="3647ddd2-6040-41ae-a96d-232c23482af8" providerId="ADAL" clId="{163176A0-02FC-47D8-8D6B-77EA423298B5}" dt="2026-04-29T04:13:04.658" v="27" actId="1076"/>
          <ac:spMkLst>
            <pc:docMk/>
            <pc:sldMk cId="3848327296" sldId="260"/>
            <ac:spMk id="13" creationId="{A2EB3B49-DD34-186F-F45E-D23B94914A06}"/>
          </ac:spMkLst>
        </pc:spChg>
        <pc:spChg chg="mod">
          <ac:chgData name="Stewart Gale" userId="3647ddd2-6040-41ae-a96d-232c23482af8" providerId="ADAL" clId="{163176A0-02FC-47D8-8D6B-77EA423298B5}" dt="2026-04-29T04:13:04.658" v="27" actId="1076"/>
          <ac:spMkLst>
            <pc:docMk/>
            <pc:sldMk cId="3848327296" sldId="260"/>
            <ac:spMk id="14" creationId="{8F8BBE4E-2C7F-A45C-B67F-49AF05019C1F}"/>
          </ac:spMkLst>
        </pc:spChg>
        <pc:spChg chg="mod">
          <ac:chgData name="Stewart Gale" userId="3647ddd2-6040-41ae-a96d-232c23482af8" providerId="ADAL" clId="{163176A0-02FC-47D8-8D6B-77EA423298B5}" dt="2026-04-29T04:13:04.658" v="27" actId="1076"/>
          <ac:spMkLst>
            <pc:docMk/>
            <pc:sldMk cId="3848327296" sldId="260"/>
            <ac:spMk id="15" creationId="{DEA5D1AE-8BD4-5FA1-3532-5A94AEC195BF}"/>
          </ac:spMkLst>
        </pc:spChg>
        <pc:spChg chg="del">
          <ac:chgData name="Stewart Gale" userId="3647ddd2-6040-41ae-a96d-232c23482af8" providerId="ADAL" clId="{163176A0-02FC-47D8-8D6B-77EA423298B5}" dt="2026-04-29T04:12:54.777" v="25" actId="478"/>
          <ac:spMkLst>
            <pc:docMk/>
            <pc:sldMk cId="3848327296" sldId="260"/>
            <ac:spMk id="17" creationId="{F548AFF1-5A4B-BE55-6816-A4E58D3132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C2A8C-FC2F-64BB-88A4-1C2A5091A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F8CFD-89E1-2265-670E-E5D447C9B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4BFED-0059-0496-C556-FF81F1074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C6FD6-7089-B1B9-916F-DF5FFCA7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6CB45-AD0B-0FE6-5610-13CB75EE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55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4DEF9-56BE-B097-2EF9-B1D1AC2DF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7F9F9-1012-1841-E39A-01273D1C5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F5752-808E-A250-2E6F-898979317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6CC72-382A-6A4A-4C0B-4826EFA14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4D44A-CE01-EF81-903B-74ACBF73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93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AE4C31-846C-78B1-A378-F55A34C51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B19B6E-481F-F074-7245-831A6E1BF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A55CD-5AAE-679C-17DA-3C305F318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5471E-0112-5BF6-6AB5-D3AD0AEB1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9BF61-87BC-8366-D226-97DB530D0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986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F2E92-F0F8-6861-342E-D469FB455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A7DF8-92BB-8E34-868D-F190C6B4A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1F3E1-CC8E-D969-5DD9-C9EB41A22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F03CA-3BB3-3DF0-888F-E42A48FC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94EBB-C512-507D-5ABD-7B498D164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5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7DEF-1338-819A-E3BC-8EFE7093A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92697-540B-8D31-F9F9-0CB63E303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1B08F-A58A-AEAC-9482-7EAFC3371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07C27-36F9-4D9B-F8B8-FDEABD8FA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FE95F-9BE5-A6FC-C87A-51C7C8097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83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E0B26-CDCE-B87A-780E-E88BED03B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295F9-820F-3554-061F-5622C46A0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0CB9F6-288B-DAD8-934B-9D5F934D0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8CB6B-0086-BAAD-4195-22D6EC944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5B1BBB-7379-58D2-A795-4377079C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F092F-F68D-88C9-714E-213ADE622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49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A5BA9-5236-C395-E844-41E9E8F8F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26CF8-4C0F-B9D8-4240-8A42706A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BDCF7-04E0-6DCE-5FD7-22AB9AA45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C077C9-5EFC-D251-3C07-2FF0ACB33D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89472-44B5-C31A-4790-1C86E560A3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CA1DCF-4DD5-89AA-BB00-C404D50B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B66B43-5250-6438-6930-D1D046177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15EA0E-C6FC-D613-26CF-E16CA89C4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7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5C693-7A63-0E55-5D28-AC2382B78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588551-2194-F5F8-9B98-B946D7E5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C5087-EF44-9787-287A-4DF617BB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0B68A-6BA9-CFBD-E7CE-F83815BE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06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0936A2-5813-2BC2-7E9C-3DA3C5380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70F5FA-AE4A-51E8-51AA-A2F00CFC0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FB0C8-67F6-089D-50EC-0CF2C6DCC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57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C31AD-B722-CD84-A05A-87EB522AE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80994-44C1-D606-7C88-4CCB2402B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A5140D-3C92-F46E-084D-E4EEC94EE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0C254-1D1B-5F6A-6975-2E974D1F5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4A23E-BA23-BDC1-AB34-3DA9BF21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F49B1-CF51-027B-F966-BC3EC02CC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47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3FF7C-6564-54D5-F683-BD9DD24C0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B5F3F0-3B85-1810-79C0-4304324D61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F9874-3FEA-882B-3879-A72083ECF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C60E8-63C4-9174-5674-A0231CB3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01BC2-F92B-44DF-72A5-086C1980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4E342-C71B-A1C8-EB30-7798E63E5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45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18ABDF-EEBA-23D2-95C5-E6D3024A2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58352-D23C-28B8-B9C8-FFE44D9D6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BAE6E-0EEB-B386-F52B-C3A7DCAD01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ACEC3B-1810-439E-9F85-D995DFFB780F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11CA1-3F88-1276-1333-9AB0A0B8A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901B-9D66-86B4-8C8F-7CF9D3449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C5D82A-E4E4-4E27-BED8-9B86C0E28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98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tyX79mPm2x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BF4DFC-0E07-D367-2ED5-2AFE706DE551}"/>
              </a:ext>
            </a:extLst>
          </p:cNvPr>
          <p:cNvSpPr txBox="1"/>
          <p:nvPr/>
        </p:nvSpPr>
        <p:spPr>
          <a:xfrm>
            <a:off x="768544" y="1290258"/>
            <a:ext cx="1037255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>
                <a:latin typeface="Calibri" panose="020F0502020204030204" pitchFamily="34" charset="0"/>
                <a:cs typeface="Calibri" panose="020F0502020204030204" pitchFamily="34" charset="0"/>
              </a:rPr>
              <a:t>LO: Capture, Tag and Release</a:t>
            </a:r>
          </a:p>
        </p:txBody>
      </p:sp>
    </p:spTree>
    <p:extLst>
      <p:ext uri="{BB962C8B-B14F-4D97-AF65-F5344CB8AC3E}">
        <p14:creationId xmlns:p14="http://schemas.microsoft.com/office/powerpoint/2010/main" val="2776553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0BDA95-B006-3637-6F48-5D56D5D33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503" y="1319527"/>
            <a:ext cx="7644163" cy="51499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15F3F9-6454-C8AD-580C-B26FB3AFDCE5}"/>
              </a:ext>
            </a:extLst>
          </p:cNvPr>
          <p:cNvSpPr txBox="1"/>
          <p:nvPr/>
        </p:nvSpPr>
        <p:spPr>
          <a:xfrm>
            <a:off x="208498" y="308540"/>
            <a:ext cx="11775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How can you estimate the number of fish in the pool?</a:t>
            </a:r>
          </a:p>
        </p:txBody>
      </p:sp>
    </p:spTree>
    <p:extLst>
      <p:ext uri="{BB962C8B-B14F-4D97-AF65-F5344CB8AC3E}">
        <p14:creationId xmlns:p14="http://schemas.microsoft.com/office/powerpoint/2010/main" val="84641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A2C751-51F5-054B-2B44-14569AF242ED}"/>
              </a:ext>
            </a:extLst>
          </p:cNvPr>
          <p:cNvSpPr txBox="1"/>
          <p:nvPr/>
        </p:nvSpPr>
        <p:spPr>
          <a:xfrm>
            <a:off x="402440" y="365327"/>
            <a:ext cx="113871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Considering proportions </a:t>
            </a:r>
          </a:p>
          <a:p>
            <a:pPr algn="ctr"/>
            <a:r>
              <a:rPr lang="en-GB" sz="6600" dirty="0"/>
              <a:t>can be used to </a:t>
            </a:r>
          </a:p>
          <a:p>
            <a:pPr algn="ctr"/>
            <a:r>
              <a:rPr lang="en-GB" sz="6600" b="1" dirty="0"/>
              <a:t>estimate animal populations</a:t>
            </a:r>
            <a:r>
              <a:rPr lang="en-GB" sz="66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6C3ED3-053E-54EF-8882-1ECF36FD1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626" y="3548057"/>
            <a:ext cx="7346317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2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4FCF1A-423D-963E-E512-C3A0BABAA520}"/>
              </a:ext>
            </a:extLst>
          </p:cNvPr>
          <p:cNvSpPr txBox="1"/>
          <p:nvPr/>
        </p:nvSpPr>
        <p:spPr>
          <a:xfrm>
            <a:off x="2448219" y="665221"/>
            <a:ext cx="67462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dirty="0"/>
              <a:t>Click to play the video</a:t>
            </a:r>
          </a:p>
        </p:txBody>
      </p:sp>
      <p:pic>
        <p:nvPicPr>
          <p:cNvPr id="1026" name="Picture 2" descr="YouTube | Google for Developers">
            <a:hlinkClick r:id="rId2"/>
            <a:extLst>
              <a:ext uri="{FF2B5EF4-FFF2-40B4-BE49-F238E27FC236}">
                <a16:creationId xmlns:a16="http://schemas.microsoft.com/office/drawing/2014/main" id="{48F97C3D-54C1-6332-4C44-81F2CC14D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894" y="1935372"/>
            <a:ext cx="5701310" cy="396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599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C8081E-CF25-D477-AA02-A856AEEA1237}"/>
              </a:ext>
            </a:extLst>
          </p:cNvPr>
          <p:cNvSpPr txBox="1"/>
          <p:nvPr/>
        </p:nvSpPr>
        <p:spPr>
          <a:xfrm>
            <a:off x="2021753" y="388785"/>
            <a:ext cx="8597629" cy="286232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30 fish were captured from a pool, </a:t>
            </a:r>
          </a:p>
          <a:p>
            <a:r>
              <a:rPr lang="en-GB" sz="3600" dirty="0"/>
              <a:t>tagged and released back into the pool. </a:t>
            </a:r>
          </a:p>
          <a:p>
            <a:r>
              <a:rPr lang="en-GB" sz="3600" dirty="0"/>
              <a:t>The next day I capture 50 fish and of these, </a:t>
            </a:r>
          </a:p>
          <a:p>
            <a:r>
              <a:rPr lang="en-GB" sz="3600" dirty="0"/>
              <a:t>15 of these have tags. </a:t>
            </a:r>
          </a:p>
          <a:p>
            <a:r>
              <a:rPr lang="en-GB" sz="3600" dirty="0"/>
              <a:t>Estimate the number of fish in the pool.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DB1185-677E-ED66-EDBF-FCE9278BB199}"/>
                  </a:ext>
                </a:extLst>
              </p:cNvPr>
              <p:cNvSpPr txBox="1"/>
              <p:nvPr/>
            </p:nvSpPr>
            <p:spPr>
              <a:xfrm>
                <a:off x="1078488" y="3709229"/>
                <a:ext cx="3089605" cy="10540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 1=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DB1185-677E-ED66-EDBF-FCE9278BB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488" y="3709229"/>
                <a:ext cx="3089605" cy="1054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D91A7F-9C6A-9604-DE90-32E60A443258}"/>
                  </a:ext>
                </a:extLst>
              </p:cNvPr>
              <p:cNvSpPr txBox="1"/>
              <p:nvPr/>
            </p:nvSpPr>
            <p:spPr>
              <a:xfrm>
                <a:off x="1135522" y="5213595"/>
                <a:ext cx="3089605" cy="1063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 2=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D91A7F-9C6A-9604-DE90-32E60A443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522" y="5213595"/>
                <a:ext cx="3089605" cy="10637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FA58CC-8C76-A531-F994-0746B8024CCC}"/>
                  </a:ext>
                </a:extLst>
              </p:cNvPr>
              <p:cNvSpPr txBox="1"/>
              <p:nvPr/>
            </p:nvSpPr>
            <p:spPr>
              <a:xfrm>
                <a:off x="6901477" y="3523888"/>
                <a:ext cx="2130328" cy="11520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rPr>
                  <a:t> </a:t>
                </a:r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FA58CC-8C76-A531-F994-0746B8024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477" y="3523888"/>
                <a:ext cx="2130328" cy="11520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7F0F634-1089-1454-C001-19DCDDB233D3}"/>
                  </a:ext>
                </a:extLst>
              </p:cNvPr>
              <p:cNvSpPr txBox="1"/>
              <p:nvPr/>
            </p:nvSpPr>
            <p:spPr>
              <a:xfrm>
                <a:off x="6515334" y="4948716"/>
                <a:ext cx="31335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=1500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7F0F634-1089-1454-C001-19DCDDB23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334" y="4948716"/>
                <a:ext cx="313354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9334705-EF57-0883-22F4-EABECF8EAA9E}"/>
                  </a:ext>
                </a:extLst>
              </p:cNvPr>
              <p:cNvSpPr txBox="1"/>
              <p:nvPr/>
            </p:nvSpPr>
            <p:spPr>
              <a:xfrm>
                <a:off x="7115586" y="5724380"/>
                <a:ext cx="22696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9334705-EF57-0883-22F4-EABECF8EA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586" y="5724380"/>
                <a:ext cx="2269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751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C2560C-25A3-F455-E6CB-5B085CB07A12}"/>
              </a:ext>
            </a:extLst>
          </p:cNvPr>
          <p:cNvSpPr txBox="1"/>
          <p:nvPr/>
        </p:nvSpPr>
        <p:spPr>
          <a:xfrm>
            <a:off x="387127" y="314375"/>
            <a:ext cx="11601050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50 of the llamas in a field are captured, given an ear tag and then released. The following day, I capture 20 llamas, and 8 have an ear tag.</a:t>
            </a:r>
          </a:p>
          <a:p>
            <a:pPr marL="342900" indent="-342900">
              <a:buAutoNum type="alphaLcParenBoth"/>
            </a:pPr>
            <a:r>
              <a:rPr lang="en-GB" sz="2800" dirty="0"/>
              <a:t> Estimate the total number of llamas in the field.</a:t>
            </a:r>
          </a:p>
          <a:p>
            <a:pPr marL="342900" indent="-342900">
              <a:buAutoNum type="alphaLcParenBoth"/>
            </a:pPr>
            <a:r>
              <a:rPr lang="en-GB" sz="2800" dirty="0"/>
              <a:t> State any assumptions you have made in making your estimate.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ADE77-FDE6-64DE-77D7-8C5571925167}"/>
              </a:ext>
            </a:extLst>
          </p:cNvPr>
          <p:cNvSpPr txBox="1"/>
          <p:nvPr/>
        </p:nvSpPr>
        <p:spPr>
          <a:xfrm>
            <a:off x="6408748" y="2589494"/>
            <a:ext cx="52994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We have assumed that there has been </a:t>
            </a:r>
            <a:r>
              <a:rPr lang="en-GB" sz="3200" b="1" dirty="0"/>
              <a:t>no change to the proportion of llamas that have been tagged</a:t>
            </a:r>
            <a:r>
              <a:rPr lang="en-GB" sz="3200" dirty="0"/>
              <a:t>, </a:t>
            </a:r>
          </a:p>
          <a:p>
            <a:r>
              <a:rPr lang="en-GB" sz="3200" dirty="0"/>
              <a:t>e.g. no llamas have died or births.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85873C-973E-DDF4-39FC-8AD8F837BDF5}"/>
                  </a:ext>
                </a:extLst>
              </p:cNvPr>
              <p:cNvSpPr txBox="1"/>
              <p:nvPr/>
            </p:nvSpPr>
            <p:spPr>
              <a:xfrm>
                <a:off x="483848" y="3069710"/>
                <a:ext cx="2214475" cy="7988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 1=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85873C-973E-DDF4-39FC-8AD8F837B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48" y="3069710"/>
                <a:ext cx="2214475" cy="7988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885857-87DD-FC88-CC7A-E45C3DE1D17C}"/>
                  </a:ext>
                </a:extLst>
              </p:cNvPr>
              <p:cNvSpPr txBox="1"/>
              <p:nvPr/>
            </p:nvSpPr>
            <p:spPr>
              <a:xfrm>
                <a:off x="483848" y="4112988"/>
                <a:ext cx="2157440" cy="7918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 2=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885857-87DD-FC88-CC7A-E45C3DE1D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48" y="4112988"/>
                <a:ext cx="2157440" cy="7918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1179A9-906D-FC00-FBCE-90E198628393}"/>
                  </a:ext>
                </a:extLst>
              </p:cNvPr>
              <p:cNvSpPr txBox="1"/>
              <p:nvPr/>
            </p:nvSpPr>
            <p:spPr>
              <a:xfrm>
                <a:off x="3378512" y="3069710"/>
                <a:ext cx="1732030" cy="8866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rPr>
                  <a:t> </a:t>
                </a:r>
                <a:endParaRPr lang="en-GB" sz="1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1179A9-906D-FC00-FBCE-90E198628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512" y="3069710"/>
                <a:ext cx="1732030" cy="8866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064DB6-3F14-0CAE-9E3D-07034CD5977D}"/>
                  </a:ext>
                </a:extLst>
              </p:cNvPr>
              <p:cNvSpPr txBox="1"/>
              <p:nvPr/>
            </p:nvSpPr>
            <p:spPr>
              <a:xfrm>
                <a:off x="3185208" y="4247288"/>
                <a:ext cx="21574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=1000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064DB6-3F14-0CAE-9E3D-07034CD59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208" y="4247288"/>
                <a:ext cx="21574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31EA22-46E1-CAB1-A30D-0C5CD114E07F}"/>
                  </a:ext>
                </a:extLst>
              </p:cNvPr>
              <p:cNvSpPr txBox="1"/>
              <p:nvPr/>
            </p:nvSpPr>
            <p:spPr>
              <a:xfrm>
                <a:off x="3295302" y="5025616"/>
                <a:ext cx="193304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𝟏𝟐𝟓</m:t>
                      </m:r>
                    </m:oMath>
                  </m:oMathPara>
                </a14:m>
                <a:endParaRPr lang="en-GB" sz="11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31EA22-46E1-CAB1-A30D-0C5CD114E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302" y="5025616"/>
                <a:ext cx="193304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95BC47D-B73A-FF60-882B-76CCBFDF3D79}"/>
              </a:ext>
            </a:extLst>
          </p:cNvPr>
          <p:cNvSpPr txBox="1"/>
          <p:nvPr/>
        </p:nvSpPr>
        <p:spPr>
          <a:xfrm>
            <a:off x="387128" y="2452624"/>
            <a:ext cx="49922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3E5190-F0C5-3B14-AE8D-342DE01F0F61}"/>
              </a:ext>
            </a:extLst>
          </p:cNvPr>
          <p:cNvSpPr txBox="1"/>
          <p:nvPr/>
        </p:nvSpPr>
        <p:spPr>
          <a:xfrm>
            <a:off x="5532240" y="2452624"/>
            <a:ext cx="49922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8079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C2560C-25A3-F455-E6CB-5B085CB07A12}"/>
              </a:ext>
            </a:extLst>
          </p:cNvPr>
          <p:cNvSpPr txBox="1"/>
          <p:nvPr/>
        </p:nvSpPr>
        <p:spPr>
          <a:xfrm>
            <a:off x="387127" y="314375"/>
            <a:ext cx="11601050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I want to estimate the population of dolphins in </a:t>
            </a:r>
            <a:r>
              <a:rPr lang="en-GB" sz="2800" dirty="0" err="1"/>
              <a:t>Ingall</a:t>
            </a:r>
            <a:r>
              <a:rPr lang="en-GB" sz="2800" dirty="0"/>
              <a:t> Bay. </a:t>
            </a:r>
          </a:p>
          <a:p>
            <a:r>
              <a:rPr lang="en-GB" sz="2800" dirty="0"/>
              <a:t>I capture and tag 20 dolphins before releasing them. </a:t>
            </a:r>
          </a:p>
          <a:p>
            <a:r>
              <a:rPr lang="en-GB" sz="2800" dirty="0"/>
              <a:t>I then capture 56 dolphins and 7 have tags. </a:t>
            </a:r>
          </a:p>
          <a:p>
            <a:r>
              <a:rPr lang="en-GB" sz="2800" dirty="0"/>
              <a:t>Estimate how many dolphins are in the bay.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85873C-973E-DDF4-39FC-8AD8F837BDF5}"/>
                  </a:ext>
                </a:extLst>
              </p:cNvPr>
              <p:cNvSpPr txBox="1"/>
              <p:nvPr/>
            </p:nvSpPr>
            <p:spPr>
              <a:xfrm>
                <a:off x="3356074" y="2570436"/>
                <a:ext cx="2214475" cy="7913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 1=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85873C-973E-DDF4-39FC-8AD8F837B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74" y="2570436"/>
                <a:ext cx="2214475" cy="7913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885857-87DD-FC88-CC7A-E45C3DE1D17C}"/>
                  </a:ext>
                </a:extLst>
              </p:cNvPr>
              <p:cNvSpPr txBox="1"/>
              <p:nvPr/>
            </p:nvSpPr>
            <p:spPr>
              <a:xfrm>
                <a:off x="3356074" y="3613714"/>
                <a:ext cx="2157440" cy="789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𝐷𝑎𝑦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 2=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885857-87DD-FC88-CC7A-E45C3DE1D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74" y="3613714"/>
                <a:ext cx="2157440" cy="7890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1179A9-906D-FC00-FBCE-90E198628393}"/>
                  </a:ext>
                </a:extLst>
              </p:cNvPr>
              <p:cNvSpPr txBox="1"/>
              <p:nvPr/>
            </p:nvSpPr>
            <p:spPr>
              <a:xfrm>
                <a:off x="6250738" y="2570436"/>
                <a:ext cx="1732030" cy="8792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rPr>
                  <a:t> </a:t>
                </a:r>
                <a:endParaRPr lang="en-GB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1179A9-906D-FC00-FBCE-90E198628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738" y="2570436"/>
                <a:ext cx="1732030" cy="8792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064DB6-3F14-0CAE-9E3D-07034CD5977D}"/>
                  </a:ext>
                </a:extLst>
              </p:cNvPr>
              <p:cNvSpPr txBox="1"/>
              <p:nvPr/>
            </p:nvSpPr>
            <p:spPr>
              <a:xfrm>
                <a:off x="6057434" y="3748014"/>
                <a:ext cx="21574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=1120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064DB6-3F14-0CAE-9E3D-07034CD59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434" y="3748014"/>
                <a:ext cx="21574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31EA22-46E1-CAB1-A30D-0C5CD114E07F}"/>
                  </a:ext>
                </a:extLst>
              </p:cNvPr>
              <p:cNvSpPr txBox="1"/>
              <p:nvPr/>
            </p:nvSpPr>
            <p:spPr>
              <a:xfrm>
                <a:off x="6167528" y="4526342"/>
                <a:ext cx="193304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𝟏𝟔𝟎</m:t>
                      </m:r>
                    </m:oMath>
                  </m:oMathPara>
                </a14:m>
                <a:endParaRPr lang="en-GB" sz="11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31EA22-46E1-CAB1-A30D-0C5CD114E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528" y="4526342"/>
                <a:ext cx="193304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94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D0CDC5B-276A-DD84-9582-7CD723CB2C8D}"/>
              </a:ext>
            </a:extLst>
          </p:cNvPr>
          <p:cNvSpPr txBox="1"/>
          <p:nvPr/>
        </p:nvSpPr>
        <p:spPr>
          <a:xfrm>
            <a:off x="387127" y="314375"/>
            <a:ext cx="11601050" cy="95410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I want to estimate how many vegetarians to cater for at a large even of 600 people. I randomly ask 15 people and 2 are vegetarian.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B861F6-C691-DC4F-5E62-ACDC13489D36}"/>
                  </a:ext>
                </a:extLst>
              </p:cNvPr>
              <p:cNvSpPr txBox="1"/>
              <p:nvPr/>
            </p:nvSpPr>
            <p:spPr>
              <a:xfrm>
                <a:off x="3905242" y="1690721"/>
                <a:ext cx="2506184" cy="7913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𝑆𝑎𝑚𝑝𝑙𝑒</m:t>
                    </m:r>
                    <m:r>
                      <a:rPr lang="en-GB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B861F6-C691-DC4F-5E62-ACDC13489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42" y="1690721"/>
                <a:ext cx="2506184" cy="7913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7BD7ED-DF37-6EBA-1DB6-8CF188BA51E4}"/>
                  </a:ext>
                </a:extLst>
              </p:cNvPr>
              <p:cNvSpPr txBox="1"/>
              <p:nvPr/>
            </p:nvSpPr>
            <p:spPr>
              <a:xfrm>
                <a:off x="3905241" y="2733999"/>
                <a:ext cx="3347657" cy="7517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𝑃𝑜𝑝𝑢𝑙𝑎𝑡𝑖𝑜𝑛</m:t>
                    </m:r>
                    <m:r>
                      <a:rPr lang="en-GB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600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7BD7ED-DF37-6EBA-1DB6-8CF188BA5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41" y="2733999"/>
                <a:ext cx="3347657" cy="7517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EB3B49-DD34-186F-F45E-D23B94914A06}"/>
                  </a:ext>
                </a:extLst>
              </p:cNvPr>
              <p:cNvSpPr txBox="1"/>
              <p:nvPr/>
            </p:nvSpPr>
            <p:spPr>
              <a:xfrm>
                <a:off x="4797201" y="3935074"/>
                <a:ext cx="1964136" cy="8792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600</m:t>
                        </m:r>
                      </m:den>
                    </m:f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rPr>
                  <a:t> </a:t>
                </a:r>
                <a:endParaRPr lang="en-GB" sz="1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EB3B49-DD34-186F-F45E-D23B94914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201" y="3935074"/>
                <a:ext cx="1964136" cy="8792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8BBE4E-2C7F-A45C-B67F-49AF05019C1F}"/>
                  </a:ext>
                </a:extLst>
              </p:cNvPr>
              <p:cNvSpPr txBox="1"/>
              <p:nvPr/>
            </p:nvSpPr>
            <p:spPr>
              <a:xfrm>
                <a:off x="4603897" y="5112652"/>
                <a:ext cx="21574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=1200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8BBE4E-2C7F-A45C-B67F-49AF05019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897" y="5112652"/>
                <a:ext cx="21574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A5D1AE-8BD4-5FA1-3532-5A94AEC195BF}"/>
                  </a:ext>
                </a:extLst>
              </p:cNvPr>
              <p:cNvSpPr txBox="1"/>
              <p:nvPr/>
            </p:nvSpPr>
            <p:spPr>
              <a:xfrm>
                <a:off x="4713991" y="5890980"/>
                <a:ext cx="193304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en-GB" sz="11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A5D1AE-8BD4-5FA1-3532-5A94AEC19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991" y="5890980"/>
                <a:ext cx="193304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32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306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2024-05-08T08:11:18Z</dcterms:created>
  <dcterms:modified xsi:type="dcterms:W3CDTF">2026-04-29T04:13:05Z</dcterms:modified>
</cp:coreProperties>
</file>