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>
        <p:scale>
          <a:sx n="50" d="100"/>
          <a:sy n="50" d="100"/>
        </p:scale>
        <p:origin x="798" y="9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14/06/2020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00FF"/>
                </a:solidFill>
              </a:rPr>
              <a:t>Senior Challenge 1</a:t>
            </a:r>
          </a:p>
          <a:p>
            <a:pPr algn="ctr"/>
            <a:endParaRPr lang="en-GB" sz="4000" b="1" dirty="0">
              <a:solidFill>
                <a:srgbClr val="0000FF"/>
              </a:solidFill>
            </a:endParaRPr>
          </a:p>
          <a:p>
            <a:pPr algn="ctr"/>
            <a:r>
              <a:rPr lang="en-GB" sz="9600" b="1" dirty="0" smtClean="0">
                <a:solidFill>
                  <a:srgbClr val="0000FF"/>
                </a:solidFill>
              </a:rPr>
              <a:t>GOLD</a:t>
            </a:r>
            <a:endParaRPr lang="en-GB" sz="9600" b="1" dirty="0">
              <a:solidFill>
                <a:srgbClr val="00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335" y="43645"/>
            <a:ext cx="12052570" cy="6721813"/>
          </a:xfrm>
          <a:prstGeom prst="rect">
            <a:avLst/>
          </a:prstGeom>
          <a:noFill/>
          <a:ln w="1397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14930a39-49c8-4f47-8c92-f1b614396ac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572" y="5034"/>
            <a:ext cx="9137287" cy="6852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124060" y="2796078"/>
            <a:ext cx="1546419" cy="78794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4429379" y="3812965"/>
                <a:ext cx="2705518" cy="164339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GB" sz="32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3200" b="1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 </m:t>
                    </m:r>
                    <m:sSup>
                      <m:sSupPr>
                        <m:ctrlPr>
                          <a:rPr lang="en-US" sz="3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e>
                      <m:sup>
                        <m:r>
                          <a:rPr lang="en-GB" sz="3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 smtClean="0">
                    <a:solidFill>
                      <a:srgbClr val="0000FF"/>
                    </a:solidFill>
                    <a:latin typeface="robotolight"/>
                  </a:rPr>
                  <a:t>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GB" sz="3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3200" b="1" dirty="0" smtClean="0">
                    <a:solidFill>
                      <a:srgbClr val="0000FF"/>
                    </a:solidFill>
                    <a:latin typeface="robotolight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32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𝒄</m:t>
                        </m:r>
                      </m:e>
                      <m:sup>
                        <m:r>
                          <a:rPr lang="en-GB" sz="3200" b="1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GB" sz="3200" b="1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3200" b="1" dirty="0" smtClean="0">
                    <a:solidFill>
                      <a:srgbClr val="0000FF"/>
                    </a:solidFill>
                    <a:latin typeface="robotolight"/>
                  </a:rPr>
                  <a:t> 20</a:t>
                </a:r>
              </a:p>
              <a:p>
                <a:r>
                  <a:rPr lang="en-US" sz="3200" b="1" i="1" dirty="0">
                    <a:solidFill>
                      <a:srgbClr val="0000FF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robotolight"/>
                  </a:rPr>
                  <a:t> = </a:t>
                </a:r>
                <a14:m>
                  <m:oMath xmlns:m="http://schemas.openxmlformats.org/officeDocument/2006/math">
                    <m:r>
                      <a:rPr lang="en-GB" sz="3200" b="1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ad>
                      <m:radPr>
                        <m:degHide m:val="on"/>
                        <m:ctrlPr>
                          <a:rPr lang="en-US" sz="3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3200" b="1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e>
                    </m:rad>
                  </m:oMath>
                </a14:m>
                <a:endParaRPr lang="en-GB" sz="3200" b="1" dirty="0">
                  <a:solidFill>
                    <a:srgbClr val="0000FF"/>
                  </a:solidFill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9379" y="3812965"/>
                <a:ext cx="2705518" cy="1643399"/>
              </a:xfrm>
              <a:prstGeom prst="rect">
                <a:avLst/>
              </a:prstGeom>
              <a:blipFill>
                <a:blip r:embed="rId3"/>
                <a:stretch>
                  <a:fillRect l="-5869" t="-4074" b="-103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6973257b-85e4-4a59-bf26-a92998f528d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524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239871" y="2389885"/>
            <a:ext cx="1349560" cy="75255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2441983" y="3312805"/>
            <a:ext cx="35957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>
                <a:solidFill>
                  <a:srgbClr val="0000FF"/>
                </a:solidFill>
                <a:latin typeface="robotolight"/>
              </a:rPr>
              <a:t>f(40) = </a:t>
            </a:r>
            <a:r>
              <a:rPr lang="en-GB" sz="2400" b="1" dirty="0" smtClean="0">
                <a:solidFill>
                  <a:srgbClr val="0000FF"/>
                </a:solidFill>
                <a:latin typeface="robotolight"/>
              </a:rPr>
              <a:t>f(2) + f(2</a:t>
            </a:r>
            <a:r>
              <a:rPr lang="en-GB" sz="2400" b="1" dirty="0">
                <a:solidFill>
                  <a:srgbClr val="0000FF"/>
                </a:solidFill>
                <a:latin typeface="robotolight"/>
              </a:rPr>
              <a:t>) + </a:t>
            </a:r>
            <a:r>
              <a:rPr lang="en-GB" sz="2400" b="1" dirty="0" smtClean="0">
                <a:solidFill>
                  <a:srgbClr val="0000FF"/>
                </a:solidFill>
                <a:latin typeface="robotolight"/>
              </a:rPr>
              <a:t>f(10) </a:t>
            </a:r>
          </a:p>
          <a:p>
            <a:pPr lvl="0"/>
            <a:r>
              <a:rPr lang="en-GB" sz="2400" b="1" dirty="0" smtClean="0">
                <a:solidFill>
                  <a:srgbClr val="0000FF"/>
                </a:solidFill>
                <a:latin typeface="robotolight"/>
              </a:rPr>
              <a:t>f(40</a:t>
            </a:r>
            <a:r>
              <a:rPr lang="en-GB" sz="2400" b="1" dirty="0">
                <a:solidFill>
                  <a:srgbClr val="0000FF"/>
                </a:solidFill>
                <a:latin typeface="robotolight"/>
              </a:rPr>
              <a:t>) = 2f(2) + 14 </a:t>
            </a:r>
          </a:p>
          <a:p>
            <a:pPr lvl="0"/>
            <a:r>
              <a:rPr lang="en-GB" sz="2400" b="1" dirty="0">
                <a:solidFill>
                  <a:srgbClr val="0000FF"/>
                </a:solidFill>
                <a:latin typeface="robotolight"/>
              </a:rPr>
              <a:t>20 = 2f(2) + 14</a:t>
            </a:r>
          </a:p>
          <a:p>
            <a:pPr lvl="0"/>
            <a:r>
              <a:rPr lang="en-GB" sz="2400" b="1" dirty="0">
                <a:solidFill>
                  <a:srgbClr val="0000FF"/>
                </a:solidFill>
                <a:latin typeface="robotolight"/>
              </a:rPr>
              <a:t>f(2) = 3</a:t>
            </a:r>
          </a:p>
        </p:txBody>
      </p:sp>
      <p:sp>
        <p:nvSpPr>
          <p:cNvPr id="4" name="Rectangle 3"/>
          <p:cNvSpPr/>
          <p:nvPr/>
        </p:nvSpPr>
        <p:spPr>
          <a:xfrm>
            <a:off x="6150417" y="4882465"/>
            <a:ext cx="383630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robotolight"/>
              </a:rPr>
              <a:t>f(500) = f(5) + f(10) + f(10</a:t>
            </a:r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)</a:t>
            </a:r>
          </a:p>
          <a:p>
            <a:r>
              <a:rPr lang="en-US" sz="2400" b="1" dirty="0">
                <a:solidFill>
                  <a:srgbClr val="0000FF"/>
                </a:solidFill>
                <a:latin typeface="robotolight"/>
              </a:rPr>
              <a:t>f</a:t>
            </a:r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(500) = 11 + 14 + 14  </a:t>
            </a:r>
            <a:endParaRPr lang="en-US" sz="2400" b="1" dirty="0">
              <a:solidFill>
                <a:srgbClr val="0000FF"/>
              </a:solidFill>
              <a:latin typeface="robotoligh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202347" y="3308361"/>
            <a:ext cx="249299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rgbClr val="0000FF"/>
                </a:solidFill>
                <a:latin typeface="robotolight"/>
              </a:rPr>
              <a:t>f(10) = f(2) + f(5</a:t>
            </a:r>
            <a:r>
              <a:rPr lang="en-GB" sz="2400" b="1" dirty="0" smtClean="0">
                <a:solidFill>
                  <a:srgbClr val="0000FF"/>
                </a:solidFill>
                <a:latin typeface="robotolight"/>
              </a:rPr>
              <a:t>)</a:t>
            </a:r>
          </a:p>
          <a:p>
            <a:r>
              <a:rPr lang="en-GB" sz="2400" b="1" dirty="0" smtClean="0">
                <a:solidFill>
                  <a:srgbClr val="0000FF"/>
                </a:solidFill>
                <a:latin typeface="robotolight"/>
              </a:rPr>
              <a:t>14 </a:t>
            </a:r>
            <a:r>
              <a:rPr lang="en-GB" sz="2400" b="1" dirty="0">
                <a:solidFill>
                  <a:srgbClr val="0000FF"/>
                </a:solidFill>
                <a:latin typeface="robotolight"/>
              </a:rPr>
              <a:t>= 3 + f(5) </a:t>
            </a:r>
            <a:endParaRPr lang="en-GB" sz="24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GB" sz="2400" b="1" dirty="0" smtClean="0">
                <a:solidFill>
                  <a:srgbClr val="0000FF"/>
                </a:solidFill>
                <a:latin typeface="robotolight"/>
              </a:rPr>
              <a:t>f(5) = 11</a:t>
            </a:r>
            <a:endParaRPr lang="en-GB" sz="1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/>
      <p:bldP spid="4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8a915ff1-be30-46ae-bb48-00c97a07bc6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45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060757" y="3309134"/>
            <a:ext cx="1180945" cy="63180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432551" y="4407948"/>
            <a:ext cx="69677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latin typeface="robotolight"/>
              </a:rPr>
              <a:t>if the distance between the train's front and the entrance is d, </a:t>
            </a:r>
            <a:endParaRPr lang="en-US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b="1" dirty="0" smtClean="0">
                <a:solidFill>
                  <a:srgbClr val="0000FF"/>
                </a:solidFill>
                <a:latin typeface="robotolight"/>
              </a:rPr>
              <a:t>and </a:t>
            </a:r>
            <a:r>
              <a:rPr lang="en-US" b="1" dirty="0">
                <a:solidFill>
                  <a:srgbClr val="0000FF"/>
                </a:solidFill>
                <a:latin typeface="robotolight"/>
              </a:rPr>
              <a:t>the tunnel is assumed to be 48m long, </a:t>
            </a:r>
            <a:endParaRPr lang="en-US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b="1" dirty="0" smtClean="0">
                <a:solidFill>
                  <a:srgbClr val="0000FF"/>
                </a:solidFill>
                <a:latin typeface="robotolight"/>
              </a:rPr>
              <a:t>the </a:t>
            </a:r>
            <a:r>
              <a:rPr lang="en-US" b="1" dirty="0">
                <a:solidFill>
                  <a:srgbClr val="0000FF"/>
                </a:solidFill>
                <a:latin typeface="robotolight"/>
              </a:rPr>
              <a:t>question states the train's speed is: </a:t>
            </a:r>
            <a:endParaRPr lang="en-US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b="1" dirty="0" smtClean="0">
                <a:solidFill>
                  <a:srgbClr val="0000FF"/>
                </a:solidFill>
                <a:latin typeface="robotolight"/>
              </a:rPr>
              <a:t>d/h = (</a:t>
            </a:r>
            <a:r>
              <a:rPr lang="en-US" b="1" dirty="0">
                <a:solidFill>
                  <a:srgbClr val="0000FF"/>
                </a:solidFill>
                <a:latin typeface="robotolight"/>
              </a:rPr>
              <a:t>48+d)/3h solving: </a:t>
            </a:r>
            <a:r>
              <a:rPr lang="en-US" b="1" dirty="0" smtClean="0">
                <a:solidFill>
                  <a:srgbClr val="0000FF"/>
                </a:solidFill>
                <a:latin typeface="robotolight"/>
              </a:rPr>
              <a:t>d = 24m </a:t>
            </a:r>
            <a:r>
              <a:rPr lang="en-US" b="1" dirty="0">
                <a:solidFill>
                  <a:srgbClr val="0000FF"/>
                </a:solidFill>
                <a:latin typeface="robotolight"/>
              </a:rPr>
              <a:t>train's </a:t>
            </a:r>
            <a:r>
              <a:rPr lang="en-US" b="1" dirty="0" smtClean="0">
                <a:solidFill>
                  <a:srgbClr val="0000FF"/>
                </a:solidFill>
                <a:latin typeface="robotolight"/>
              </a:rPr>
              <a:t>speed = 24mph</a:t>
            </a:r>
            <a:endParaRPr lang="en-GB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19db580f-28fb-4598-85a8-68098ce4e9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52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289033" y="1746017"/>
            <a:ext cx="1203964" cy="59715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3862241" y="2436555"/>
            <a:ext cx="551035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(x + y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)(</a:t>
            </a:r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x + y) = (x + 4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)(</a:t>
            </a:r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y - 4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) </a:t>
            </a:r>
            <a:endParaRPr lang="en-US" sz="32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so x + y = x + 4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, </a:t>
            </a:r>
            <a:endParaRPr lang="en-US" sz="32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therefore y = 4 </a:t>
            </a: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Similarly</a:t>
            </a:r>
            <a:r>
              <a:rPr lang="en-US" sz="3200" b="1" dirty="0">
                <a:solidFill>
                  <a:srgbClr val="0000FF"/>
                </a:solidFill>
                <a:latin typeface="robotolight"/>
              </a:rPr>
              <a:t>, </a:t>
            </a:r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x + y = y - 4 </a:t>
            </a:r>
          </a:p>
          <a:p>
            <a:r>
              <a:rPr lang="en-US" sz="3200" b="1" dirty="0" smtClean="0">
                <a:solidFill>
                  <a:srgbClr val="0000FF"/>
                </a:solidFill>
                <a:latin typeface="robotolight"/>
              </a:rPr>
              <a:t>so x = -4 and only solution</a:t>
            </a: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8698c10c-baa3-4706-a619-4d193002c6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296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8189295" y="3429001"/>
            <a:ext cx="1212281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3448455" y="4283219"/>
            <a:ext cx="670519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Number 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in middle = </a:t>
            </a:r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42 - 35 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= 7 </a:t>
            </a:r>
            <a:endParaRPr lang="en-US" sz="24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triple 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sets that add to 14 = (2, 4, 8), (3, 5, 6) </a:t>
            </a:r>
            <a:endParaRPr lang="en-US" sz="2400" b="1" dirty="0" smtClean="0">
              <a:solidFill>
                <a:srgbClr val="0000FF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each 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permutation </a:t>
            </a:r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x 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switch between the two </a:t>
            </a:r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 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robotolight"/>
              </a:rPr>
              <a:t>6 x 6 x 2 </a:t>
            </a:r>
            <a:r>
              <a:rPr lang="en-US" sz="2400" b="1" dirty="0">
                <a:solidFill>
                  <a:srgbClr val="0000FF"/>
                </a:solidFill>
                <a:latin typeface="robotolight"/>
              </a:rPr>
              <a:t>= 72</a:t>
            </a:r>
            <a:endParaRPr lang="en-GB" sz="24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218</Words>
  <Application>Microsoft Office PowerPoint</Application>
  <PresentationFormat>Widescreen</PresentationFormat>
  <Paragraphs>33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robotolight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19</cp:revision>
  <dcterms:created xsi:type="dcterms:W3CDTF">2020-06-11T04:03:37Z</dcterms:created>
  <dcterms:modified xsi:type="dcterms:W3CDTF">2020-06-14T11:36:02Z</dcterms:modified>
</cp:coreProperties>
</file>