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B1F254-338D-437B-BCEF-F7398A42AC99}" v="1" dt="2022-08-11T11:23:19.3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7B1F254-338D-437B-BCEF-F7398A42AC99}"/>
    <pc:docChg chg="custSel modSld">
      <pc:chgData name="Stewart Gale" userId="3647ddd2-6040-41ae-a96d-232c23482af8" providerId="ADAL" clId="{F7B1F254-338D-437B-BCEF-F7398A42AC99}" dt="2022-11-16T17:50:24.596" v="3" actId="14100"/>
      <pc:docMkLst>
        <pc:docMk/>
      </pc:docMkLst>
      <pc:sldChg chg="addSp delSp modSp mod">
        <pc:chgData name="Stewart Gale" userId="3647ddd2-6040-41ae-a96d-232c23482af8" providerId="ADAL" clId="{F7B1F254-338D-437B-BCEF-F7398A42AC99}" dt="2022-11-16T17:50:24.596" v="3" actId="14100"/>
        <pc:sldMkLst>
          <pc:docMk/>
          <pc:sldMk cId="2464798823" sldId="256"/>
        </pc:sldMkLst>
        <pc:graphicFrameChg chg="mod modGraphic">
          <ac:chgData name="Stewart Gale" userId="3647ddd2-6040-41ae-a96d-232c23482af8" providerId="ADAL" clId="{F7B1F254-338D-437B-BCEF-F7398A42AC99}" dt="2022-11-16T17:50:24.596" v="3" actId="14100"/>
          <ac:graphicFrameMkLst>
            <pc:docMk/>
            <pc:sldMk cId="2464798823" sldId="256"/>
            <ac:graphicFrameMk id="8" creationId="{00000000-0000-0000-0000-000000000000}"/>
          </ac:graphicFrameMkLst>
        </pc:graphicFrameChg>
        <pc:picChg chg="add del">
          <ac:chgData name="Stewart Gale" userId="3647ddd2-6040-41ae-a96d-232c23482af8" providerId="ADAL" clId="{F7B1F254-338D-437B-BCEF-F7398A42AC99}" dt="2022-08-11T11:23:23.038" v="1" actId="21"/>
          <ac:picMkLst>
            <pc:docMk/>
            <pc:sldMk cId="2464798823" sldId="256"/>
            <ac:picMk id="2" creationId="{2E0DCEC4-6073-F093-03EB-B081AB0171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81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90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48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31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47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95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0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78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271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9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7D6FC-E47F-40BC-ABCB-3CB046FF4B1F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C194-DB18-4D8D-BC42-8274853BF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5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9874622"/>
                  </p:ext>
                </p:extLst>
              </p:nvPr>
            </p:nvGraphicFramePr>
            <p:xfrm>
              <a:off x="561108" y="1476319"/>
              <a:ext cx="11176465" cy="209834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42823">
                      <a:extLst>
                        <a:ext uri="{9D8B030D-6E8A-4147-A177-3AD203B41FA5}">
                          <a16:colId xmlns:a16="http://schemas.microsoft.com/office/drawing/2014/main" val="2291590190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264946539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447767078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028632238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1931560147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135543806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235155447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1130113530"/>
                        </a:ext>
                      </a:extLst>
                    </a:gridCol>
                    <a:gridCol w="1233881">
                      <a:extLst>
                        <a:ext uri="{9D8B030D-6E8A-4147-A177-3AD203B41FA5}">
                          <a16:colId xmlns:a16="http://schemas.microsoft.com/office/drawing/2014/main" val="569182715"/>
                        </a:ext>
                      </a:extLst>
                    </a:gridCol>
                  </a:tblGrid>
                  <a:tr h="298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I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5955490"/>
                      </a:ext>
                    </a:extLst>
                  </a:tr>
                  <a:tr h="29037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24.7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60.4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50.2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4.2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34.8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16.5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09792692"/>
                      </a:ext>
                    </a:extLst>
                  </a:tr>
                  <a:tr h="12444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0927017"/>
                      </a:ext>
                    </a:extLst>
                  </a:tr>
                  <a:tr h="298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J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L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3011836"/>
                      </a:ext>
                    </a:extLst>
                  </a:tr>
                  <a:tr h="29037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52.2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3.6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19.6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27.1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38.2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3.4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78.1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72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60024635"/>
                      </a:ext>
                    </a:extLst>
                  </a:tr>
                  <a:tr h="12444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20250614"/>
                      </a:ext>
                    </a:extLst>
                  </a:tr>
                  <a:tr h="298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U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V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W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X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Z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‘</a:t>
                          </a:r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9292240"/>
                      </a:ext>
                    </a:extLst>
                  </a:tr>
                  <a:tr h="29037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29.4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22.3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6.4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55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12.4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4.5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44.2</m:t>
                                </m:r>
                              </m:oMath>
                            </m:oMathPara>
                          </a14:m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23.2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842047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9874622"/>
                  </p:ext>
                </p:extLst>
              </p:nvPr>
            </p:nvGraphicFramePr>
            <p:xfrm>
              <a:off x="561108" y="1476319"/>
              <a:ext cx="11176465" cy="209834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42823">
                      <a:extLst>
                        <a:ext uri="{9D8B030D-6E8A-4147-A177-3AD203B41FA5}">
                          <a16:colId xmlns:a16="http://schemas.microsoft.com/office/drawing/2014/main" val="2291590190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264946539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447767078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028632238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1931560147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135543806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3235155447"/>
                        </a:ext>
                      </a:extLst>
                    </a:gridCol>
                    <a:gridCol w="1242823">
                      <a:extLst>
                        <a:ext uri="{9D8B030D-6E8A-4147-A177-3AD203B41FA5}">
                          <a16:colId xmlns:a16="http://schemas.microsoft.com/office/drawing/2014/main" val="1130113530"/>
                        </a:ext>
                      </a:extLst>
                    </a:gridCol>
                    <a:gridCol w="1233881">
                      <a:extLst>
                        <a:ext uri="{9D8B030D-6E8A-4147-A177-3AD203B41FA5}">
                          <a16:colId xmlns:a16="http://schemas.microsoft.com/office/drawing/2014/main" val="569182715"/>
                        </a:ext>
                      </a:extLst>
                    </a:gridCol>
                  </a:tblGrid>
                  <a:tr h="298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I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5955490"/>
                      </a:ext>
                    </a:extLst>
                  </a:tr>
                  <a:tr h="315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0" t="-113462" r="-8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90" t="-113462" r="-7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90" t="-113462" r="-6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90" t="-113462" r="-5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490" t="-113462" r="-4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490" t="-113462" r="-3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490" t="-113462" r="-2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0490" t="-113462" r="-100000" b="-47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416" t="-113462" r="-990" b="-47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9792692"/>
                      </a:ext>
                    </a:extLst>
                  </a:tr>
                  <a:tr h="1284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0927017"/>
                      </a:ext>
                    </a:extLst>
                  </a:tr>
                  <a:tr h="298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J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L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23011836"/>
                      </a:ext>
                    </a:extLst>
                  </a:tr>
                  <a:tr h="315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0" t="-348077" r="-8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90" t="-348077" r="-7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90" t="-348077" r="-6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90" t="-348077" r="-5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490" t="-348077" r="-4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490" t="-348077" r="-3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490" t="-348077" r="-2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0490" t="-348077" r="-100000" b="-23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416" t="-348077" r="-990" b="-23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0024635"/>
                      </a:ext>
                    </a:extLst>
                  </a:tr>
                  <a:tr h="1284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8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20250614"/>
                      </a:ext>
                    </a:extLst>
                  </a:tr>
                  <a:tr h="298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U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V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W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X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Z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‘</a:t>
                          </a:r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9292240"/>
                      </a:ext>
                    </a:extLst>
                  </a:tr>
                  <a:tr h="315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90" t="-582692" r="-8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90" t="-582692" r="-7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90" t="-582692" r="-6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90" t="-582692" r="-5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490" t="-582692" r="-4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490" t="-582692" r="-3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490" t="-582692" r="-2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00490" t="-582692" r="-100000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8416" t="-582692" r="-990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420475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7425380"/>
                  </p:ext>
                </p:extLst>
              </p:nvPr>
            </p:nvGraphicFramePr>
            <p:xfrm>
              <a:off x="243839" y="3755237"/>
              <a:ext cx="11804073" cy="279519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72302">
                      <a:extLst>
                        <a:ext uri="{9D8B030D-6E8A-4147-A177-3AD203B41FA5}">
                          <a16:colId xmlns:a16="http://schemas.microsoft.com/office/drawing/2014/main" val="2473659973"/>
                        </a:ext>
                      </a:extLst>
                    </a:gridCol>
                    <a:gridCol w="1569942">
                      <a:extLst>
                        <a:ext uri="{9D8B030D-6E8A-4147-A177-3AD203B41FA5}">
                          <a16:colId xmlns:a16="http://schemas.microsoft.com/office/drawing/2014/main" val="1049041216"/>
                        </a:ext>
                      </a:extLst>
                    </a:gridCol>
                    <a:gridCol w="1569942">
                      <a:extLst>
                        <a:ext uri="{9D8B030D-6E8A-4147-A177-3AD203B41FA5}">
                          <a16:colId xmlns:a16="http://schemas.microsoft.com/office/drawing/2014/main" val="532007496"/>
                        </a:ext>
                      </a:extLst>
                    </a:gridCol>
                    <a:gridCol w="2764514">
                      <a:extLst>
                        <a:ext uri="{9D8B030D-6E8A-4147-A177-3AD203B41FA5}">
                          <a16:colId xmlns:a16="http://schemas.microsoft.com/office/drawing/2014/main" val="449680202"/>
                        </a:ext>
                      </a:extLst>
                    </a:gridCol>
                    <a:gridCol w="1562859">
                      <a:extLst>
                        <a:ext uri="{9D8B030D-6E8A-4147-A177-3AD203B41FA5}">
                          <a16:colId xmlns:a16="http://schemas.microsoft.com/office/drawing/2014/main" val="2451312469"/>
                        </a:ext>
                      </a:extLst>
                    </a:gridCol>
                    <a:gridCol w="2764514">
                      <a:extLst>
                        <a:ext uri="{9D8B030D-6E8A-4147-A177-3AD203B41FA5}">
                          <a16:colId xmlns:a16="http://schemas.microsoft.com/office/drawing/2014/main" val="1703879053"/>
                        </a:ext>
                      </a:extLst>
                    </a:gridCol>
                  </a:tblGrid>
                  <a:tr h="20297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72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:br>
                            <a:rPr lang="en-GB" sz="20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/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:br>
                            <a:rPr lang="en-GB" sz="20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a:b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15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:b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𝑘𝑚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/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h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16.2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50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𝑚𝑝h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given that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mile is approximately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1609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; give your answer to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decimal place</a:t>
                          </a:r>
                          <a:endParaRPr lang="en-GB" sz="18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5.</m:t>
                              </m:r>
                              <m:acc>
                                <m:accPr>
                                  <m:chr m:val="̇"/>
                                  <m:ctrlP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5</m:t>
                                  </m:r>
                                </m:e>
                              </m:acc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racehorse covers one furlong (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220</m:t>
                              </m:r>
                            </m:oMath>
                          </a14:m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yards)</a:t>
                          </a:r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in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oMath>
                          </a14:m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seconds</a:t>
                          </a:r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. Given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foot is approximately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30.5</m:t>
                              </m:r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𝑐𝑚</m:t>
                              </m:r>
                            </m:oMath>
                          </a14:m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, find a racehorse’s speed in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giving your answer to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16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decimal place</a:t>
                          </a:r>
                          <a:endParaRPr lang="en-GB" sz="1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87653949"/>
                      </a:ext>
                    </a:extLst>
                  </a:tr>
                  <a:tr h="3827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67733538"/>
                      </a:ext>
                    </a:extLst>
                  </a:tr>
                  <a:tr h="3827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469416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87425380"/>
                  </p:ext>
                </p:extLst>
              </p:nvPr>
            </p:nvGraphicFramePr>
            <p:xfrm>
              <a:off x="243839" y="3755237"/>
              <a:ext cx="11804073" cy="279519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72302">
                      <a:extLst>
                        <a:ext uri="{9D8B030D-6E8A-4147-A177-3AD203B41FA5}">
                          <a16:colId xmlns:a16="http://schemas.microsoft.com/office/drawing/2014/main" val="2473659973"/>
                        </a:ext>
                      </a:extLst>
                    </a:gridCol>
                    <a:gridCol w="1569942">
                      <a:extLst>
                        <a:ext uri="{9D8B030D-6E8A-4147-A177-3AD203B41FA5}">
                          <a16:colId xmlns:a16="http://schemas.microsoft.com/office/drawing/2014/main" val="1049041216"/>
                        </a:ext>
                      </a:extLst>
                    </a:gridCol>
                    <a:gridCol w="1569942">
                      <a:extLst>
                        <a:ext uri="{9D8B030D-6E8A-4147-A177-3AD203B41FA5}">
                          <a16:colId xmlns:a16="http://schemas.microsoft.com/office/drawing/2014/main" val="532007496"/>
                        </a:ext>
                      </a:extLst>
                    </a:gridCol>
                    <a:gridCol w="2764514">
                      <a:extLst>
                        <a:ext uri="{9D8B030D-6E8A-4147-A177-3AD203B41FA5}">
                          <a16:colId xmlns:a16="http://schemas.microsoft.com/office/drawing/2014/main" val="449680202"/>
                        </a:ext>
                      </a:extLst>
                    </a:gridCol>
                    <a:gridCol w="1562859">
                      <a:extLst>
                        <a:ext uri="{9D8B030D-6E8A-4147-A177-3AD203B41FA5}">
                          <a16:colId xmlns:a16="http://schemas.microsoft.com/office/drawing/2014/main" val="2451312469"/>
                        </a:ext>
                      </a:extLst>
                    </a:gridCol>
                    <a:gridCol w="2764514">
                      <a:extLst>
                        <a:ext uri="{9D8B030D-6E8A-4147-A177-3AD203B41FA5}">
                          <a16:colId xmlns:a16="http://schemas.microsoft.com/office/drawing/2014/main" val="1703879053"/>
                        </a:ext>
                      </a:extLst>
                    </a:gridCol>
                  </a:tblGrid>
                  <a:tr h="20297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8" t="-601" r="-651938" b="-38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88" t="-601" r="-551938" b="-38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88" t="-601" r="-451938" b="-38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70705" t="-601" r="-156828" b="-38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80078" t="-601" r="-178125" b="-38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7093" t="-601" r="-441" b="-38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653949"/>
                      </a:ext>
                    </a:extLst>
                  </a:tr>
                  <a:tr h="3827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67733538"/>
                      </a:ext>
                    </a:extLst>
                  </a:tr>
                  <a:tr h="38271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4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4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469416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238222" y="185702"/>
            <a:ext cx="80265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Converting Compound Measures Codebreaker</a:t>
            </a:r>
            <a:endParaRPr kumimoji="0" lang="en-GB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Link your answers to the table and unjumble the letters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reveal which brand of car a Jedi prefers:</a:t>
            </a:r>
            <a:endParaRPr kumimoji="0" lang="en-GB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479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84713" y="2067098"/>
            <a:ext cx="88059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45008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2079193"/>
                  </p:ext>
                </p:extLst>
              </p:nvPr>
            </p:nvGraphicFramePr>
            <p:xfrm>
              <a:off x="332510" y="347019"/>
              <a:ext cx="11637819" cy="46850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50158">
                      <a:extLst>
                        <a:ext uri="{9D8B030D-6E8A-4147-A177-3AD203B41FA5}">
                          <a16:colId xmlns:a16="http://schemas.microsoft.com/office/drawing/2014/main" val="875427566"/>
                        </a:ext>
                      </a:extLst>
                    </a:gridCol>
                    <a:gridCol w="1547830">
                      <a:extLst>
                        <a:ext uri="{9D8B030D-6E8A-4147-A177-3AD203B41FA5}">
                          <a16:colId xmlns:a16="http://schemas.microsoft.com/office/drawing/2014/main" val="3773222559"/>
                        </a:ext>
                      </a:extLst>
                    </a:gridCol>
                    <a:gridCol w="1547830">
                      <a:extLst>
                        <a:ext uri="{9D8B030D-6E8A-4147-A177-3AD203B41FA5}">
                          <a16:colId xmlns:a16="http://schemas.microsoft.com/office/drawing/2014/main" val="4034102604"/>
                        </a:ext>
                      </a:extLst>
                    </a:gridCol>
                    <a:gridCol w="2725577">
                      <a:extLst>
                        <a:ext uri="{9D8B030D-6E8A-4147-A177-3AD203B41FA5}">
                          <a16:colId xmlns:a16="http://schemas.microsoft.com/office/drawing/2014/main" val="1648444639"/>
                        </a:ext>
                      </a:extLst>
                    </a:gridCol>
                    <a:gridCol w="1540847">
                      <a:extLst>
                        <a:ext uri="{9D8B030D-6E8A-4147-A177-3AD203B41FA5}">
                          <a16:colId xmlns:a16="http://schemas.microsoft.com/office/drawing/2014/main" val="1826422015"/>
                        </a:ext>
                      </a:extLst>
                    </a:gridCol>
                    <a:gridCol w="2725577">
                      <a:extLst>
                        <a:ext uri="{9D8B030D-6E8A-4147-A177-3AD203B41FA5}">
                          <a16:colId xmlns:a16="http://schemas.microsoft.com/office/drawing/2014/main" val="3521227432"/>
                        </a:ext>
                      </a:extLst>
                    </a:gridCol>
                  </a:tblGrid>
                  <a:tr h="171754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72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:br>
                            <a:rPr lang="en-GB" sz="20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/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:br>
                            <a:rPr lang="en-GB" sz="200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a:b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15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:b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a:b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𝑘𝑚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/</m:t>
                                </m:r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h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16.2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50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𝑚𝑝h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given that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mile is approximately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1609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; give your answer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decimal place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Convert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5.</m:t>
                              </m:r>
                              <m:acc>
                                <m:accPr>
                                  <m:chr m:val="̇"/>
                                  <m:ctrlP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5</m:t>
                                  </m:r>
                                </m:e>
                              </m:acc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racehorse covers one furlong (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220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yards)</a:t>
                          </a:r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in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12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seconds</a:t>
                          </a:r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. Given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foot is approximately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30.5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𝑐𝑚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, find a racehorse’s speed in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𝑘𝑚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/</m:t>
                              </m:r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giving your answer to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GB" sz="2000" dirty="0">
                              <a:effectLst/>
                              <a:latin typeface="Trebuchet MS" panose="020B0603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decimal place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76457612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4.5</m:t>
                                </m:r>
                              </m:oMath>
                            </m:oMathPara>
                          </a14:m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22.3</m:t>
                                </m:r>
                              </m:oMath>
                            </m:oMathPara>
                          </a14:m>
                          <a:endParaRPr lang="en-GB" sz="3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600" i="1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60.4</m:t>
                                </m:r>
                              </m:oMath>
                            </m:oMathPara>
                          </a14:m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38070619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  <a:endParaRPr lang="en-GB" sz="3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75563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2079193"/>
                  </p:ext>
                </p:extLst>
              </p:nvPr>
            </p:nvGraphicFramePr>
            <p:xfrm>
              <a:off x="332510" y="347019"/>
              <a:ext cx="11637819" cy="47143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50158">
                      <a:extLst>
                        <a:ext uri="{9D8B030D-6E8A-4147-A177-3AD203B41FA5}">
                          <a16:colId xmlns:a16="http://schemas.microsoft.com/office/drawing/2014/main" val="875427566"/>
                        </a:ext>
                      </a:extLst>
                    </a:gridCol>
                    <a:gridCol w="1547830">
                      <a:extLst>
                        <a:ext uri="{9D8B030D-6E8A-4147-A177-3AD203B41FA5}">
                          <a16:colId xmlns:a16="http://schemas.microsoft.com/office/drawing/2014/main" val="3773222559"/>
                        </a:ext>
                      </a:extLst>
                    </a:gridCol>
                    <a:gridCol w="1547830">
                      <a:extLst>
                        <a:ext uri="{9D8B030D-6E8A-4147-A177-3AD203B41FA5}">
                          <a16:colId xmlns:a16="http://schemas.microsoft.com/office/drawing/2014/main" val="4034102604"/>
                        </a:ext>
                      </a:extLst>
                    </a:gridCol>
                    <a:gridCol w="2725577">
                      <a:extLst>
                        <a:ext uri="{9D8B030D-6E8A-4147-A177-3AD203B41FA5}">
                          <a16:colId xmlns:a16="http://schemas.microsoft.com/office/drawing/2014/main" val="1648444639"/>
                        </a:ext>
                      </a:extLst>
                    </a:gridCol>
                    <a:gridCol w="1540847">
                      <a:extLst>
                        <a:ext uri="{9D8B030D-6E8A-4147-A177-3AD203B41FA5}">
                          <a16:colId xmlns:a16="http://schemas.microsoft.com/office/drawing/2014/main" val="1826422015"/>
                        </a:ext>
                      </a:extLst>
                    </a:gridCol>
                    <a:gridCol w="2725577">
                      <a:extLst>
                        <a:ext uri="{9D8B030D-6E8A-4147-A177-3AD203B41FA5}">
                          <a16:colId xmlns:a16="http://schemas.microsoft.com/office/drawing/2014/main" val="3521227432"/>
                        </a:ext>
                      </a:extLst>
                    </a:gridCol>
                  </a:tblGrid>
                  <a:tr h="350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4" t="-1736" r="-652756" b="-4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94" t="-1736" r="-552756" b="-4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94" t="-1736" r="-452756" b="-4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0313" t="-1736" r="-156696" b="-4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8656" t="-1736" r="-177470" b="-42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7517" t="-1736" r="-447" b="-425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76457612"/>
                      </a:ext>
                    </a:extLst>
                  </a:tr>
                  <a:tr h="63093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4" t="-563462" r="-652756" b="-135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94" t="-563462" r="-552756" b="-135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394" t="-563462" r="-452756" b="-135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70313" t="-563462" r="-156696" b="-135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8656" t="-563462" r="-177470" b="-135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7517" t="-563462" r="-447" b="-1355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8070619"/>
                      </a:ext>
                    </a:extLst>
                  </a:tr>
                  <a:tr h="57816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36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  <a:endParaRPr lang="en-GB" sz="36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75563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351713" y="5279880"/>
            <a:ext cx="3805844" cy="116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8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Toyoda</a:t>
            </a:r>
            <a:endParaRPr kumimoji="0" lang="en-GB" altLang="en-US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36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</Words>
  <Application>Microsoft Office PowerPoint</Application>
  <PresentationFormat>Widescreen</PresentationFormat>
  <Paragraphs>113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Trebuchet MS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2020-06-03T07:06:18Z</dcterms:created>
  <dcterms:modified xsi:type="dcterms:W3CDTF">2022-11-16T17:50:33Z</dcterms:modified>
</cp:coreProperties>
</file>