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1" r:id="rId5"/>
    <p:sldId id="259" r:id="rId6"/>
    <p:sldId id="260" r:id="rId7"/>
    <p:sldId id="26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A7354AC-8FB1-42D7-8A63-9821F7E625BD}" v="13" dt="2023-12-05T05:40:21.20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2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1A7354AC-8FB1-42D7-8A63-9821F7E625BD}"/>
    <pc:docChg chg="modSld">
      <pc:chgData name="Stewart Gale" userId="3647ddd2-6040-41ae-a96d-232c23482af8" providerId="ADAL" clId="{1A7354AC-8FB1-42D7-8A63-9821F7E625BD}" dt="2023-12-05T05:40:21.203" v="13" actId="20577"/>
      <pc:docMkLst>
        <pc:docMk/>
      </pc:docMkLst>
      <pc:sldChg chg="modSp mod">
        <pc:chgData name="Stewart Gale" userId="3647ddd2-6040-41ae-a96d-232c23482af8" providerId="ADAL" clId="{1A7354AC-8FB1-42D7-8A63-9821F7E625BD}" dt="2021-09-01T04:14:16.573" v="5" actId="14100"/>
        <pc:sldMkLst>
          <pc:docMk/>
          <pc:sldMk cId="2279808680" sldId="256"/>
        </pc:sldMkLst>
        <pc:spChg chg="mod">
          <ac:chgData name="Stewart Gale" userId="3647ddd2-6040-41ae-a96d-232c23482af8" providerId="ADAL" clId="{1A7354AC-8FB1-42D7-8A63-9821F7E625BD}" dt="2021-09-01T04:14:16.573" v="5" actId="14100"/>
          <ac:spMkLst>
            <pc:docMk/>
            <pc:sldMk cId="2279808680" sldId="256"/>
            <ac:spMk id="9" creationId="{00000000-0000-0000-0000-000000000000}"/>
          </ac:spMkLst>
        </pc:spChg>
      </pc:sldChg>
      <pc:sldChg chg="modSp">
        <pc:chgData name="Stewart Gale" userId="3647ddd2-6040-41ae-a96d-232c23482af8" providerId="ADAL" clId="{1A7354AC-8FB1-42D7-8A63-9821F7E625BD}" dt="2023-12-05T05:40:21.203" v="13" actId="20577"/>
        <pc:sldMkLst>
          <pc:docMk/>
          <pc:sldMk cId="4068123547" sldId="257"/>
        </pc:sldMkLst>
        <pc:spChg chg="mod">
          <ac:chgData name="Stewart Gale" userId="3647ddd2-6040-41ae-a96d-232c23482af8" providerId="ADAL" clId="{1A7354AC-8FB1-42D7-8A63-9821F7E625BD}" dt="2023-12-05T05:40:21.203" v="13" actId="20577"/>
          <ac:spMkLst>
            <pc:docMk/>
            <pc:sldMk cId="4068123547" sldId="257"/>
            <ac:spMk id="8" creationId="{00000000-0000-0000-0000-000000000000}"/>
          </ac:spMkLst>
        </pc:spChg>
      </pc:sldChg>
      <pc:sldChg chg="modSp">
        <pc:chgData name="Stewart Gale" userId="3647ddd2-6040-41ae-a96d-232c23482af8" providerId="ADAL" clId="{1A7354AC-8FB1-42D7-8A63-9821F7E625BD}" dt="2021-09-01T04:41:52.301" v="9" actId="20577"/>
        <pc:sldMkLst>
          <pc:docMk/>
          <pc:sldMk cId="3514346343" sldId="262"/>
        </pc:sldMkLst>
        <pc:spChg chg="mod">
          <ac:chgData name="Stewart Gale" userId="3647ddd2-6040-41ae-a96d-232c23482af8" providerId="ADAL" clId="{1A7354AC-8FB1-42D7-8A63-9821F7E625BD}" dt="2021-09-01T04:41:52.301" v="9" actId="20577"/>
          <ac:spMkLst>
            <pc:docMk/>
            <pc:sldMk cId="3514346343" sldId="262"/>
            <ac:spMk id="10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552157-E8FF-4114-9672-5755C7DCBF55}" type="datetimeFigureOut">
              <a:rPr lang="en-GB" smtClean="0"/>
              <a:t>05/12/2023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469FC-F839-4101-B363-CA3FA11B14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17034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552157-E8FF-4114-9672-5755C7DCBF55}" type="datetimeFigureOut">
              <a:rPr lang="en-GB" smtClean="0"/>
              <a:t>05/12/2023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469FC-F839-4101-B363-CA3FA11B14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38081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552157-E8FF-4114-9672-5755C7DCBF55}" type="datetimeFigureOut">
              <a:rPr lang="en-GB" smtClean="0"/>
              <a:t>05/12/2023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469FC-F839-4101-B363-CA3FA11B14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51203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552157-E8FF-4114-9672-5755C7DCBF55}" type="datetimeFigureOut">
              <a:rPr lang="en-GB" smtClean="0"/>
              <a:t>05/12/2023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469FC-F839-4101-B363-CA3FA11B14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85129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552157-E8FF-4114-9672-5755C7DCBF55}" type="datetimeFigureOut">
              <a:rPr lang="en-GB" smtClean="0"/>
              <a:t>05/12/2023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469FC-F839-4101-B363-CA3FA11B14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3052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552157-E8FF-4114-9672-5755C7DCBF55}" type="datetimeFigureOut">
              <a:rPr lang="en-GB" smtClean="0"/>
              <a:t>05/12/2023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469FC-F839-4101-B363-CA3FA11B14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38648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552157-E8FF-4114-9672-5755C7DCBF55}" type="datetimeFigureOut">
              <a:rPr lang="en-GB" smtClean="0"/>
              <a:t>05/12/2023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469FC-F839-4101-B363-CA3FA11B14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46209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552157-E8FF-4114-9672-5755C7DCBF55}" type="datetimeFigureOut">
              <a:rPr lang="en-GB" smtClean="0"/>
              <a:t>05/12/2023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469FC-F839-4101-B363-CA3FA11B14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04930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552157-E8FF-4114-9672-5755C7DCBF55}" type="datetimeFigureOut">
              <a:rPr lang="en-GB" smtClean="0"/>
              <a:t>05/12/2023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469FC-F839-4101-B363-CA3FA11B14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81811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552157-E8FF-4114-9672-5755C7DCBF55}" type="datetimeFigureOut">
              <a:rPr lang="en-GB" smtClean="0"/>
              <a:t>05/12/2023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469FC-F839-4101-B363-CA3FA11B14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8264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552157-E8FF-4114-9672-5755C7DCBF55}" type="datetimeFigureOut">
              <a:rPr lang="en-GB" smtClean="0"/>
              <a:t>05/12/2023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469FC-F839-4101-B363-CA3FA11B14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04257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552157-E8FF-4114-9672-5755C7DCBF55}" type="datetimeFigureOut">
              <a:rPr lang="en-GB" smtClean="0"/>
              <a:t>05/12/2023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F469FC-F839-4101-B363-CA3FA11B14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88607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932562" y="481484"/>
                <a:ext cx="3679193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5400" b="1" dirty="0"/>
                  <a:t>1)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54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5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e>
                      <m:sup>
                        <m:r>
                          <a:rPr lang="en-GB" sz="5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  <m:r>
                      <a:rPr lang="en-GB" sz="5400" b="0" i="1" smtClean="0">
                        <a:latin typeface="Cambria Math" panose="02040503050406030204" pitchFamily="18" charset="0"/>
                      </a:rPr>
                      <m:t>=81</m:t>
                    </m:r>
                  </m:oMath>
                </a14:m>
                <a:endParaRPr lang="en-GB" sz="54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2562" y="481484"/>
                <a:ext cx="3679193" cy="923330"/>
              </a:xfrm>
              <a:prstGeom prst="rect">
                <a:avLst/>
              </a:prstGeom>
              <a:blipFill>
                <a:blip r:embed="rId2"/>
                <a:stretch>
                  <a:fillRect l="-8940" t="-17881" b="-4039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932563" y="1913540"/>
                <a:ext cx="3679192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5400" b="1" dirty="0"/>
                  <a:t>2)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54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5400" b="0" i="1" smtClean="0">
                            <a:latin typeface="Cambria Math" panose="02040503050406030204" pitchFamily="18" charset="0"/>
                          </a:rPr>
                          <m:t>25</m:t>
                        </m:r>
                      </m:e>
                      <m:sup>
                        <m:r>
                          <a:rPr lang="en-GB" sz="5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  <m:r>
                      <a:rPr lang="en-GB" sz="5400" b="0" i="1" smtClean="0">
                        <a:latin typeface="Cambria Math" panose="02040503050406030204" pitchFamily="18" charset="0"/>
                      </a:rPr>
                      <m:t>=5</m:t>
                    </m:r>
                  </m:oMath>
                </a14:m>
                <a:endParaRPr lang="en-GB" sz="54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2563" y="1913540"/>
                <a:ext cx="3679192" cy="923330"/>
              </a:xfrm>
              <a:prstGeom prst="rect">
                <a:avLst/>
              </a:prstGeom>
              <a:blipFill>
                <a:blip r:embed="rId3"/>
                <a:stretch>
                  <a:fillRect l="-8940" t="-17881" b="-4039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932562" y="3345596"/>
                <a:ext cx="3150789" cy="12657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5400" b="1" dirty="0"/>
                  <a:t>3)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54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5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GB" sz="5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  <m:r>
                      <a:rPr lang="en-GB" sz="54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sz="5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5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5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en-GB" sz="54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2562" y="3345596"/>
                <a:ext cx="3150789" cy="1265731"/>
              </a:xfrm>
              <a:prstGeom prst="rect">
                <a:avLst/>
              </a:prstGeom>
              <a:blipFill>
                <a:blip r:embed="rId4"/>
                <a:stretch>
                  <a:fillRect l="-10445" b="-1594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932562" y="4996047"/>
                <a:ext cx="3679193" cy="12709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5400" b="1" dirty="0"/>
                  <a:t>4)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54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54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e>
                      <m:sup>
                        <m:r>
                          <a:rPr lang="en-GB" sz="5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GB" sz="5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  <m:r>
                      <a:rPr lang="en-GB" sz="54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sz="5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5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5400" b="0" i="1" smtClean="0">
                            <a:latin typeface="Cambria Math" panose="02040503050406030204" pitchFamily="18" charset="0"/>
                          </a:rPr>
                          <m:t>25</m:t>
                        </m:r>
                      </m:den>
                    </m:f>
                  </m:oMath>
                </a14:m>
                <a:endParaRPr lang="en-GB" sz="54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2562" y="4996047"/>
                <a:ext cx="3679193" cy="1270925"/>
              </a:xfrm>
              <a:prstGeom prst="rect">
                <a:avLst/>
              </a:prstGeom>
              <a:blipFill>
                <a:blip r:embed="rId5"/>
                <a:stretch>
                  <a:fillRect l="-8940" b="-1538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6047903" y="481484"/>
                <a:ext cx="5234998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5400" b="1" dirty="0"/>
                  <a:t>5)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54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54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sz="5400" b="0" i="1" smtClean="0">
                            <a:latin typeface="Cambria Math" panose="02040503050406030204" pitchFamily="18" charset="0"/>
                          </a:rPr>
                          <m:t>1−</m:t>
                        </m:r>
                        <m:r>
                          <a:rPr lang="en-GB" sz="5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  <m:r>
                      <a:rPr lang="en-GB" sz="54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GB" sz="54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54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sz="54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</m:sSup>
                  </m:oMath>
                </a14:m>
                <a:endParaRPr lang="en-GB" sz="54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47903" y="481484"/>
                <a:ext cx="5234998" cy="923330"/>
              </a:xfrm>
              <a:prstGeom prst="rect">
                <a:avLst/>
              </a:prstGeom>
              <a:blipFill>
                <a:blip r:embed="rId6"/>
                <a:stretch>
                  <a:fillRect l="-6170" t="-17881" b="-4039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6047903" y="1913540"/>
                <a:ext cx="4891646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5400" b="1" dirty="0"/>
                  <a:t>6)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54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54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e>
                      <m:sup>
                        <m:r>
                          <a:rPr lang="en-GB" sz="5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GB" sz="5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  <m:r>
                      <a:rPr lang="en-US" sz="5400" b="0" i="1" smtClean="0">
                        <a:latin typeface="Cambria Math" panose="02040503050406030204" pitchFamily="18" charset="0"/>
                      </a:rPr>
                      <m:t>+1</m:t>
                    </m:r>
                    <m:r>
                      <a:rPr lang="en-GB" sz="5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5400" i="1" smtClean="0">
                        <a:latin typeface="Cambria Math" panose="02040503050406030204" pitchFamily="18" charset="0"/>
                      </a:rPr>
                      <m:t>6</m:t>
                    </m:r>
                    <m:r>
                      <a:rPr lang="en-GB" sz="5400" b="0" i="1" smtClean="0"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endParaRPr lang="en-GB" sz="54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47903" y="1913540"/>
                <a:ext cx="4891646" cy="923330"/>
              </a:xfrm>
              <a:prstGeom prst="rect">
                <a:avLst/>
              </a:prstGeom>
              <a:blipFill>
                <a:blip r:embed="rId7"/>
                <a:stretch>
                  <a:fillRect l="-6600" t="-17881" b="-4039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6198979" y="3626987"/>
                <a:ext cx="5600757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5400" b="1" dirty="0"/>
                  <a:t>7)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54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5400" b="0" i="1" smtClean="0">
                            <a:latin typeface="Cambria Math" panose="02040503050406030204" pitchFamily="18" charset="0"/>
                          </a:rPr>
                          <m:t>7</m:t>
                        </m:r>
                      </m:e>
                      <m:sup>
                        <m:r>
                          <a:rPr lang="en-GB" sz="5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GB" sz="5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5400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sup>
                    </m:sSup>
                    <m:r>
                      <a:rPr lang="en-GB" sz="54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GB" sz="54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5400" b="0" i="1" smtClean="0">
                            <a:latin typeface="Cambria Math" panose="02040503050406030204" pitchFamily="18" charset="0"/>
                          </a:rPr>
                          <m:t>7</m:t>
                        </m:r>
                      </m:e>
                      <m:sup>
                        <m:r>
                          <a:rPr lang="en-GB" sz="5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GB" sz="5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5400" b="0" i="1" smtClean="0">
                            <a:latin typeface="Cambria Math" panose="02040503050406030204" pitchFamily="18" charset="0"/>
                          </a:rPr>
                          <m:t>−2</m:t>
                        </m:r>
                      </m:sup>
                    </m:sSup>
                  </m:oMath>
                </a14:m>
                <a:endParaRPr lang="en-GB" sz="5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98979" y="3626987"/>
                <a:ext cx="5600757" cy="923330"/>
              </a:xfrm>
              <a:prstGeom prst="rect">
                <a:avLst/>
              </a:prstGeom>
              <a:blipFill>
                <a:blip r:embed="rId8"/>
                <a:stretch>
                  <a:fillRect l="-5876" t="-17881" b="-4039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6198979" y="5175200"/>
                <a:ext cx="5083922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5400" b="1" dirty="0"/>
                  <a:t>8)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54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5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e>
                      <m:sup>
                        <m:r>
                          <a:rPr lang="en-GB" sz="5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GB" sz="5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54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en-GB" sz="5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540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GB" sz="5400" b="0" i="1" smtClean="0">
                        <a:latin typeface="Cambria Math" panose="02040503050406030204" pitchFamily="18" charset="0"/>
                      </a:rPr>
                      <m:t>7</m:t>
                    </m:r>
                  </m:oMath>
                </a14:m>
                <a:endParaRPr lang="en-GB" sz="5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98979" y="5175200"/>
                <a:ext cx="5083922" cy="923330"/>
              </a:xfrm>
              <a:prstGeom prst="rect">
                <a:avLst/>
              </a:prstGeom>
              <a:blipFill>
                <a:blip r:embed="rId9"/>
                <a:stretch>
                  <a:fillRect l="-6475" t="-17881" b="-4039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798086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815945" y="3573272"/>
                <a:ext cx="4445485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4400" b="1" dirty="0"/>
                  <a:t>11)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44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4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e>
                      <m:sup>
                        <m:r>
                          <a:rPr lang="en-GB" sz="4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m:rPr>
                        <m:nor/>
                      </m:rPr>
                      <a:rPr lang="en-GB" sz="44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GB" sz="4400" dirty="0" smtClean="0"/>
                      <m:t>x</m:t>
                    </m:r>
                    <m:r>
                      <m:rPr>
                        <m:nor/>
                      </m:rPr>
                      <a:rPr lang="en-GB" sz="4400" b="0" i="0" dirty="0" smtClean="0"/>
                      <m:t> </m:t>
                    </m:r>
                    <m:sSup>
                      <m:sSupPr>
                        <m:ctrlPr>
                          <a:rPr lang="en-GB" sz="44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4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e>
                      <m:sup>
                        <m:r>
                          <a:rPr lang="en-GB" sz="4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  <m:r>
                      <a:rPr lang="en-GB" sz="44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GB" sz="44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4400" b="0" i="1" smtClean="0">
                            <a:latin typeface="Cambria Math" panose="02040503050406030204" pitchFamily="18" charset="0"/>
                          </a:rPr>
                          <m:t>27</m:t>
                        </m:r>
                      </m:e>
                      <m:sup>
                        <m:r>
                          <a:rPr lang="en-GB" sz="4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</m:oMath>
                </a14:m>
                <a:endParaRPr lang="en-GB" sz="44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5945" y="3573272"/>
                <a:ext cx="4445485" cy="769441"/>
              </a:xfrm>
              <a:prstGeom prst="rect">
                <a:avLst/>
              </a:prstGeom>
              <a:blipFill>
                <a:blip r:embed="rId2"/>
                <a:stretch>
                  <a:fillRect l="-5624" t="-15079" b="-3809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815945" y="5037238"/>
                <a:ext cx="3624044" cy="10484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4400" b="1" dirty="0"/>
                  <a:t>12)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44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4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GB" sz="4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44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en-GB" sz="44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sz="4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4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44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endParaRPr lang="en-GB" sz="44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5945" y="5037238"/>
                <a:ext cx="3624044" cy="1048429"/>
              </a:xfrm>
              <a:prstGeom prst="rect">
                <a:avLst/>
              </a:prstGeom>
              <a:blipFill>
                <a:blip r:embed="rId3"/>
                <a:stretch>
                  <a:fillRect l="-6902" b="-1395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6381908" y="580614"/>
                <a:ext cx="4609495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4400" b="1" dirty="0"/>
                  <a:t>13)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44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4400" b="0" i="1" smtClean="0">
                            <a:latin typeface="Cambria Math" panose="02040503050406030204" pitchFamily="18" charset="0"/>
                          </a:rPr>
                          <m:t>9(</m:t>
                        </m:r>
                        <m:r>
                          <a:rPr lang="en-US" sz="4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e>
                      <m:sup>
                        <m:r>
                          <a:rPr lang="en-GB" sz="4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  <m:r>
                      <a:rPr lang="en-GB" sz="4400" b="0" i="1" smtClean="0">
                        <a:latin typeface="Cambria Math" panose="02040503050406030204" pitchFamily="18" charset="0"/>
                      </a:rPr>
                      <m:t>)=</m:t>
                    </m:r>
                    <m:sSup>
                      <m:sSupPr>
                        <m:ctrlPr>
                          <a:rPr lang="en-GB" sz="44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4400" b="0" i="1" smtClean="0">
                            <a:latin typeface="Cambria Math" panose="02040503050406030204" pitchFamily="18" charset="0"/>
                          </a:rPr>
                          <m:t>27</m:t>
                        </m:r>
                      </m:e>
                      <m:sup>
                        <m:r>
                          <a:rPr lang="en-GB" sz="4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44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endParaRPr lang="en-GB" sz="44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81908" y="580614"/>
                <a:ext cx="4609495" cy="769441"/>
              </a:xfrm>
              <a:prstGeom prst="rect">
                <a:avLst/>
              </a:prstGeom>
              <a:blipFill>
                <a:blip r:embed="rId4"/>
                <a:stretch>
                  <a:fillRect l="-5423" t="-15079" b="-3809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6381908" y="1968722"/>
                <a:ext cx="4339151" cy="8645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4400" b="1" dirty="0"/>
                  <a:t>14)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44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4400" b="0" i="1" smtClean="0">
                            <a:latin typeface="Cambria Math" panose="02040503050406030204" pitchFamily="18" charset="0"/>
                          </a:rPr>
                          <m:t>8</m:t>
                        </m:r>
                      </m:e>
                      <m:sup>
                        <m:r>
                          <a:rPr lang="en-GB" sz="4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4400" b="0" i="1" smtClean="0">
                            <a:latin typeface="Cambria Math" panose="02040503050406030204" pitchFamily="18" charset="0"/>
                          </a:rPr>
                          <m:t>−2</m:t>
                        </m:r>
                      </m:sup>
                    </m:sSup>
                    <m:r>
                      <a:rPr lang="en-GB" sz="4400" b="0" i="1" smtClean="0"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GB" sz="4400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GB" sz="4400" b="0" i="1" smtClean="0">
                            <a:latin typeface="Cambria Math" panose="02040503050406030204" pitchFamily="18" charset="0"/>
                          </a:rPr>
                          <m:t>8</m:t>
                        </m:r>
                      </m:e>
                    </m:rad>
                  </m:oMath>
                </a14:m>
                <a:endParaRPr lang="en-GB" sz="44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81908" y="1968722"/>
                <a:ext cx="4339151" cy="864532"/>
              </a:xfrm>
              <a:prstGeom prst="rect">
                <a:avLst/>
              </a:prstGeom>
              <a:blipFill>
                <a:blip r:embed="rId5"/>
                <a:stretch>
                  <a:fillRect l="-5758" t="-7042" b="-2957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6469372" y="3541435"/>
                <a:ext cx="4778778" cy="8645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4400" b="1" dirty="0"/>
                  <a:t>15)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44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44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p>
                        <m:r>
                          <a:rPr lang="en-GB" sz="4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4400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sup>
                    </m:sSup>
                    <m:r>
                      <a:rPr lang="en-GB" sz="44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GB" sz="44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44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p>
                        <m:r>
                          <a:rPr lang="en-GB" sz="4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GB" sz="4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  <m:rad>
                      <m:radPr>
                        <m:degHide m:val="on"/>
                        <m:ctrlPr>
                          <a:rPr lang="en-GB" sz="4400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GB" sz="44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</m:rad>
                  </m:oMath>
                </a14:m>
                <a:endParaRPr lang="en-GB" sz="4400" dirty="0"/>
              </a:p>
            </p:txBody>
          </p:sp>
        </mc:Choice>
        <mc:Fallback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69372" y="3541435"/>
                <a:ext cx="4778778" cy="864532"/>
              </a:xfrm>
              <a:prstGeom prst="rect">
                <a:avLst/>
              </a:prstGeom>
              <a:blipFill>
                <a:blip r:embed="rId6"/>
                <a:stretch>
                  <a:fillRect l="-5102" t="-6338" b="-302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6469372" y="4979488"/>
                <a:ext cx="3940260" cy="10484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4400" b="1" dirty="0"/>
                  <a:t>16)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4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4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e>
                      <m:sup>
                        <m:r>
                          <a:rPr lang="en-GB" sz="4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4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GB" sz="4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p>
                    </m:sSup>
                    <m:r>
                      <a:rPr lang="en-GB" sz="4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sz="4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4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4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6</m:t>
                        </m:r>
                        <m:r>
                          <a:rPr lang="en-GB" sz="4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endParaRPr lang="en-GB" sz="44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69372" y="4979488"/>
                <a:ext cx="3940260" cy="1048429"/>
              </a:xfrm>
              <a:prstGeom prst="rect">
                <a:avLst/>
              </a:prstGeom>
              <a:blipFill>
                <a:blip r:embed="rId7"/>
                <a:stretch>
                  <a:fillRect l="-6182" b="-1395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815945" y="657597"/>
                <a:ext cx="4948750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4400" b="1" dirty="0"/>
                  <a:t>9)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44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44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e>
                      <m:sup>
                        <m:r>
                          <a:rPr lang="en-GB" sz="4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GB" sz="4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4400" b="0" i="1" smtClean="0">
                            <a:latin typeface="Cambria Math" panose="02040503050406030204" pitchFamily="18" charset="0"/>
                          </a:rPr>
                          <m:t>−8</m:t>
                        </m:r>
                      </m:sup>
                    </m:sSup>
                    <m:r>
                      <a:rPr lang="en-GB" sz="44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GB" sz="44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4400" b="0" i="1" smtClean="0">
                            <a:latin typeface="Cambria Math" panose="02040503050406030204" pitchFamily="18" charset="0"/>
                          </a:rPr>
                          <m:t>25</m:t>
                        </m:r>
                      </m:e>
                      <m:sup>
                        <m:r>
                          <a:rPr lang="en-GB" sz="4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GB" sz="4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</m:oMath>
                </a14:m>
                <a:endParaRPr lang="en-GB" sz="4400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5945" y="657597"/>
                <a:ext cx="4948750" cy="769441"/>
              </a:xfrm>
              <a:prstGeom prst="rect">
                <a:avLst/>
              </a:prstGeom>
              <a:blipFill>
                <a:blip r:embed="rId8"/>
                <a:stretch>
                  <a:fillRect l="-5049" t="-15873" b="-3809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815945" y="2080324"/>
                <a:ext cx="4414687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4400" b="1" dirty="0"/>
                  <a:t>10)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44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4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e>
                      <m:sup>
                        <m:r>
                          <a:rPr lang="en-GB" sz="4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GB" sz="4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44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en-GB" sz="44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GB" sz="44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4400" b="0" i="1" smtClean="0">
                            <a:latin typeface="Cambria Math" panose="02040503050406030204" pitchFamily="18" charset="0"/>
                          </a:rPr>
                          <m:t>27</m:t>
                        </m:r>
                      </m:e>
                      <m:sup>
                        <m:r>
                          <a:rPr lang="en-GB" sz="4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</m:oMath>
                </a14:m>
                <a:endParaRPr lang="en-GB" sz="4400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5945" y="2080324"/>
                <a:ext cx="4414687" cy="769441"/>
              </a:xfrm>
              <a:prstGeom prst="rect">
                <a:avLst/>
              </a:prstGeom>
              <a:blipFill>
                <a:blip r:embed="rId9"/>
                <a:stretch>
                  <a:fillRect l="-5663" t="-15079" b="-3809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681235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789043" y="1956022"/>
            <a:ext cx="860331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22486242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932562" y="481484"/>
                <a:ext cx="3679193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5400" b="1" dirty="0"/>
                  <a:t>1)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54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5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e>
                      <m:sup>
                        <m:r>
                          <a:rPr lang="en-GB" sz="5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  <m:r>
                      <a:rPr lang="en-GB" sz="5400" b="0" i="1" smtClean="0">
                        <a:latin typeface="Cambria Math" panose="02040503050406030204" pitchFamily="18" charset="0"/>
                      </a:rPr>
                      <m:t>=81</m:t>
                    </m:r>
                  </m:oMath>
                </a14:m>
                <a:endParaRPr lang="en-GB" sz="54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2562" y="481484"/>
                <a:ext cx="3679193" cy="923330"/>
              </a:xfrm>
              <a:prstGeom prst="rect">
                <a:avLst/>
              </a:prstGeom>
              <a:blipFill>
                <a:blip r:embed="rId2"/>
                <a:stretch>
                  <a:fillRect l="-8940" t="-17881" b="-4039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932563" y="1913540"/>
                <a:ext cx="3679192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5400" b="1" dirty="0"/>
                  <a:t>2)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54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5400" b="0" i="1" smtClean="0">
                            <a:latin typeface="Cambria Math" panose="02040503050406030204" pitchFamily="18" charset="0"/>
                          </a:rPr>
                          <m:t>25</m:t>
                        </m:r>
                      </m:e>
                      <m:sup>
                        <m:r>
                          <a:rPr lang="en-GB" sz="5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  <m:r>
                      <a:rPr lang="en-GB" sz="5400" b="0" i="1" smtClean="0">
                        <a:latin typeface="Cambria Math" panose="02040503050406030204" pitchFamily="18" charset="0"/>
                      </a:rPr>
                      <m:t>=5</m:t>
                    </m:r>
                  </m:oMath>
                </a14:m>
                <a:endParaRPr lang="en-GB" sz="54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2563" y="1913540"/>
                <a:ext cx="3679192" cy="923330"/>
              </a:xfrm>
              <a:prstGeom prst="rect">
                <a:avLst/>
              </a:prstGeom>
              <a:blipFill>
                <a:blip r:embed="rId3"/>
                <a:stretch>
                  <a:fillRect l="-8940" t="-17881" b="-4039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932562" y="3345596"/>
                <a:ext cx="3150789" cy="12657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5400" b="1" dirty="0"/>
                  <a:t>3)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54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5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GB" sz="5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  <m:r>
                      <a:rPr lang="en-GB" sz="54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sz="5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5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5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en-GB" sz="54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2562" y="3345596"/>
                <a:ext cx="3150789" cy="1265731"/>
              </a:xfrm>
              <a:prstGeom prst="rect">
                <a:avLst/>
              </a:prstGeom>
              <a:blipFill>
                <a:blip r:embed="rId4"/>
                <a:stretch>
                  <a:fillRect l="-10445" b="-1594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932562" y="4996047"/>
                <a:ext cx="3679193" cy="12709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5400" b="1" dirty="0"/>
                  <a:t>4)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54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54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e>
                      <m:sup>
                        <m:r>
                          <a:rPr lang="en-GB" sz="5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GB" sz="5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  <m:r>
                      <a:rPr lang="en-GB" sz="54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sz="5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5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5400" b="0" i="1" smtClean="0">
                            <a:latin typeface="Cambria Math" panose="02040503050406030204" pitchFamily="18" charset="0"/>
                          </a:rPr>
                          <m:t>25</m:t>
                        </m:r>
                      </m:den>
                    </m:f>
                  </m:oMath>
                </a14:m>
                <a:endParaRPr lang="en-GB" sz="54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2562" y="4996047"/>
                <a:ext cx="3679193" cy="1270925"/>
              </a:xfrm>
              <a:prstGeom prst="rect">
                <a:avLst/>
              </a:prstGeom>
              <a:blipFill>
                <a:blip r:embed="rId5"/>
                <a:stretch>
                  <a:fillRect l="-8940" b="-1538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5199189" y="426065"/>
            <a:ext cx="165146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5400" b="1" dirty="0">
                <a:solidFill>
                  <a:srgbClr val="FF0000"/>
                </a:solidFill>
              </a:rPr>
              <a:t> = 4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5271232" y="1548184"/>
                <a:ext cx="1651461" cy="12886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5400" b="1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5400" b="1" dirty="0">
                    <a:solidFill>
                      <a:srgbClr val="FF0000"/>
                    </a:solidFill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54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54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en-GB" sz="54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den>
                    </m:f>
                  </m:oMath>
                </a14:m>
                <a:endParaRPr lang="en-GB" sz="5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71232" y="1548184"/>
                <a:ext cx="1651461" cy="1288686"/>
              </a:xfrm>
              <a:prstGeom prst="rect">
                <a:avLst/>
              </a:prstGeom>
              <a:blipFill>
                <a:blip r:embed="rId6"/>
                <a:stretch>
                  <a:fillRect l="-19926" b="-1564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/>
          <p:cNvSpPr txBox="1"/>
          <p:nvPr/>
        </p:nvSpPr>
        <p:spPr>
          <a:xfrm>
            <a:off x="5271232" y="3432502"/>
            <a:ext cx="193867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5400" b="1" dirty="0">
                <a:solidFill>
                  <a:srgbClr val="FF0000"/>
                </a:solidFill>
              </a:rPr>
              <a:t> = -1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271232" y="5169844"/>
            <a:ext cx="193867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5400" b="1" dirty="0">
                <a:solidFill>
                  <a:srgbClr val="FF0000"/>
                </a:solidFill>
              </a:rPr>
              <a:t> = -1</a:t>
            </a:r>
          </a:p>
        </p:txBody>
      </p:sp>
    </p:spTree>
    <p:extLst>
      <p:ext uri="{BB962C8B-B14F-4D97-AF65-F5344CB8AC3E}">
        <p14:creationId xmlns:p14="http://schemas.microsoft.com/office/powerpoint/2010/main" val="3592147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  <p:bldP spid="9" grpId="0"/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847750" y="473533"/>
                <a:ext cx="5234998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5400" b="1" dirty="0"/>
                  <a:t>5)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54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54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sz="5400" b="0" i="1" smtClean="0">
                            <a:latin typeface="Cambria Math" panose="02040503050406030204" pitchFamily="18" charset="0"/>
                          </a:rPr>
                          <m:t>1−</m:t>
                        </m:r>
                        <m:r>
                          <a:rPr lang="en-GB" sz="5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  <m:r>
                      <a:rPr lang="en-GB" sz="54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GB" sz="54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54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sz="54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</m:sSup>
                  </m:oMath>
                </a14:m>
                <a:endParaRPr lang="en-GB" sz="54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7750" y="473533"/>
                <a:ext cx="5234998" cy="923330"/>
              </a:xfrm>
              <a:prstGeom prst="rect">
                <a:avLst/>
              </a:prstGeom>
              <a:blipFill>
                <a:blip r:embed="rId2"/>
                <a:stretch>
                  <a:fillRect l="-6170" t="-17881" b="-4039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847750" y="1905589"/>
                <a:ext cx="4788279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5400" b="1" dirty="0"/>
                  <a:t>6)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54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54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e>
                      <m:sup>
                        <m:r>
                          <a:rPr lang="en-GB" sz="5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GB" sz="5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  <m:r>
                      <a:rPr lang="en-GB" sz="5400" b="0" i="1" smtClean="0">
                        <a:latin typeface="Cambria Math" panose="02040503050406030204" pitchFamily="18" charset="0"/>
                      </a:rPr>
                      <m:t>+1=</m:t>
                    </m:r>
                    <m:r>
                      <a:rPr lang="en-GB" sz="5400" i="1" smtClean="0">
                        <a:latin typeface="Cambria Math" panose="02040503050406030204" pitchFamily="18" charset="0"/>
                      </a:rPr>
                      <m:t>6</m:t>
                    </m:r>
                    <m:r>
                      <a:rPr lang="en-GB" sz="5400" b="0" i="1" smtClean="0"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endParaRPr lang="en-GB" sz="54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7750" y="1905589"/>
                <a:ext cx="4788279" cy="923330"/>
              </a:xfrm>
              <a:prstGeom prst="rect">
                <a:avLst/>
              </a:prstGeom>
              <a:blipFill>
                <a:blip r:embed="rId3"/>
                <a:stretch>
                  <a:fillRect l="-6743" t="-17881" b="-4039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998826" y="3619036"/>
                <a:ext cx="5600757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5400" b="1" dirty="0"/>
                  <a:t>7)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54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5400" b="0" i="1" smtClean="0">
                            <a:latin typeface="Cambria Math" panose="02040503050406030204" pitchFamily="18" charset="0"/>
                          </a:rPr>
                          <m:t>7</m:t>
                        </m:r>
                      </m:e>
                      <m:sup>
                        <m:r>
                          <a:rPr lang="en-GB" sz="5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GB" sz="5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5400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sup>
                    </m:sSup>
                    <m:r>
                      <a:rPr lang="en-GB" sz="54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GB" sz="54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5400" b="0" i="1" smtClean="0">
                            <a:latin typeface="Cambria Math" panose="02040503050406030204" pitchFamily="18" charset="0"/>
                          </a:rPr>
                          <m:t>7</m:t>
                        </m:r>
                      </m:e>
                      <m:sup>
                        <m:r>
                          <a:rPr lang="en-GB" sz="5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GB" sz="5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5400" b="0" i="1" smtClean="0">
                            <a:latin typeface="Cambria Math" panose="02040503050406030204" pitchFamily="18" charset="0"/>
                          </a:rPr>
                          <m:t>−2</m:t>
                        </m:r>
                      </m:sup>
                    </m:sSup>
                  </m:oMath>
                </a14:m>
                <a:endParaRPr lang="en-GB" sz="5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8826" y="3619036"/>
                <a:ext cx="5600757" cy="923330"/>
              </a:xfrm>
              <a:prstGeom prst="rect">
                <a:avLst/>
              </a:prstGeom>
              <a:blipFill>
                <a:blip r:embed="rId4"/>
                <a:stretch>
                  <a:fillRect l="-5876" t="-17881" b="-4039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998826" y="5167249"/>
                <a:ext cx="5083922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5400" b="1" dirty="0"/>
                  <a:t>8)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54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5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e>
                      <m:sup>
                        <m:r>
                          <a:rPr lang="en-GB" sz="5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GB" sz="5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54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en-GB" sz="5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540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GB" sz="5400" b="0" i="1" smtClean="0">
                        <a:latin typeface="Cambria Math" panose="02040503050406030204" pitchFamily="18" charset="0"/>
                      </a:rPr>
                      <m:t>7</m:t>
                    </m:r>
                  </m:oMath>
                </a14:m>
                <a:endParaRPr lang="en-GB" sz="5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8826" y="5167249"/>
                <a:ext cx="5083922" cy="923330"/>
              </a:xfrm>
              <a:prstGeom prst="rect">
                <a:avLst/>
              </a:prstGeom>
              <a:blipFill>
                <a:blip r:embed="rId5"/>
                <a:stretch>
                  <a:fillRect l="-6475" t="-17881" b="-4039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/>
          <p:cNvSpPr txBox="1"/>
          <p:nvPr/>
        </p:nvSpPr>
        <p:spPr>
          <a:xfrm>
            <a:off x="6082748" y="450382"/>
            <a:ext cx="193867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5400" b="1" dirty="0">
                <a:solidFill>
                  <a:srgbClr val="FF0000"/>
                </a:solidFill>
              </a:rPr>
              <a:t> = -3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6152381" y="1642395"/>
                <a:ext cx="1651461" cy="12886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5400" b="1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5400" b="1" dirty="0">
                    <a:solidFill>
                      <a:srgbClr val="FF0000"/>
                    </a:solidFill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54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54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</m:num>
                      <m:den>
                        <m:r>
                          <a:rPr lang="en-GB" sz="54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den>
                    </m:f>
                  </m:oMath>
                </a14:m>
                <a:endParaRPr lang="en-GB" sz="5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52381" y="1642395"/>
                <a:ext cx="1651461" cy="1288686"/>
              </a:xfrm>
              <a:prstGeom prst="rect">
                <a:avLst/>
              </a:prstGeom>
              <a:blipFill>
                <a:blip r:embed="rId6"/>
                <a:stretch>
                  <a:fillRect l="-19557" b="-1509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/>
          <p:cNvSpPr txBox="1"/>
          <p:nvPr/>
        </p:nvSpPr>
        <p:spPr>
          <a:xfrm>
            <a:off x="6423570" y="3469813"/>
            <a:ext cx="16588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5400" b="1" dirty="0">
                <a:solidFill>
                  <a:srgbClr val="FF0000"/>
                </a:solidFill>
              </a:rPr>
              <a:t> = 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23570" y="5047424"/>
            <a:ext cx="16588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5400" b="1" dirty="0">
                <a:solidFill>
                  <a:srgbClr val="FF0000"/>
                </a:solidFill>
              </a:rPr>
              <a:t> = 2</a:t>
            </a:r>
          </a:p>
        </p:txBody>
      </p:sp>
    </p:spTree>
    <p:extLst>
      <p:ext uri="{BB962C8B-B14F-4D97-AF65-F5344CB8AC3E}">
        <p14:creationId xmlns:p14="http://schemas.microsoft.com/office/powerpoint/2010/main" val="30917488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2" grpId="0"/>
      <p:bldP spid="13" grpId="0"/>
      <p:bldP spid="1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815945" y="3573272"/>
                <a:ext cx="4445485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4400" b="1" dirty="0"/>
                  <a:t>11)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44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4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e>
                      <m:sup>
                        <m:r>
                          <a:rPr lang="en-GB" sz="4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m:rPr>
                        <m:nor/>
                      </m:rPr>
                      <a:rPr lang="en-GB" sz="44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GB" sz="4400" dirty="0" smtClean="0"/>
                      <m:t>x</m:t>
                    </m:r>
                    <m:r>
                      <m:rPr>
                        <m:nor/>
                      </m:rPr>
                      <a:rPr lang="en-GB" sz="4400" b="0" i="0" dirty="0" smtClean="0"/>
                      <m:t> </m:t>
                    </m:r>
                    <m:sSup>
                      <m:sSupPr>
                        <m:ctrlPr>
                          <a:rPr lang="en-GB" sz="44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4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e>
                      <m:sup>
                        <m:r>
                          <a:rPr lang="en-GB" sz="4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  <m:r>
                      <a:rPr lang="en-GB" sz="44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GB" sz="44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4400" b="0" i="1" smtClean="0">
                            <a:latin typeface="Cambria Math" panose="02040503050406030204" pitchFamily="18" charset="0"/>
                          </a:rPr>
                          <m:t>27</m:t>
                        </m:r>
                      </m:e>
                      <m:sup>
                        <m:r>
                          <a:rPr lang="en-GB" sz="4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</m:oMath>
                </a14:m>
                <a:endParaRPr lang="en-GB" sz="44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5945" y="3573272"/>
                <a:ext cx="4445485" cy="769441"/>
              </a:xfrm>
              <a:prstGeom prst="rect">
                <a:avLst/>
              </a:prstGeom>
              <a:blipFill>
                <a:blip r:embed="rId2"/>
                <a:stretch>
                  <a:fillRect l="-5624" t="-15079" b="-3809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815945" y="5037238"/>
                <a:ext cx="3624044" cy="10484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4400" b="1" dirty="0"/>
                  <a:t>12)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44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4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GB" sz="4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44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en-GB" sz="44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sz="4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4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44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endParaRPr lang="en-GB" sz="44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5945" y="5037238"/>
                <a:ext cx="3624044" cy="1048429"/>
              </a:xfrm>
              <a:prstGeom prst="rect">
                <a:avLst/>
              </a:prstGeom>
              <a:blipFill>
                <a:blip r:embed="rId3"/>
                <a:stretch>
                  <a:fillRect l="-6902" b="-1395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815945" y="657597"/>
                <a:ext cx="4948750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4400" b="1" dirty="0"/>
                  <a:t>9)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44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44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e>
                      <m:sup>
                        <m:r>
                          <a:rPr lang="en-GB" sz="4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GB" sz="4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4400" b="0" i="1" smtClean="0">
                            <a:latin typeface="Cambria Math" panose="02040503050406030204" pitchFamily="18" charset="0"/>
                          </a:rPr>
                          <m:t>−8</m:t>
                        </m:r>
                      </m:sup>
                    </m:sSup>
                    <m:r>
                      <a:rPr lang="en-GB" sz="44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GB" sz="44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4400" b="0" i="1" smtClean="0">
                            <a:latin typeface="Cambria Math" panose="02040503050406030204" pitchFamily="18" charset="0"/>
                          </a:rPr>
                          <m:t>25</m:t>
                        </m:r>
                      </m:e>
                      <m:sup>
                        <m:r>
                          <a:rPr lang="en-GB" sz="4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GB" sz="4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</m:oMath>
                </a14:m>
                <a:endParaRPr lang="en-GB" sz="4400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5945" y="657597"/>
                <a:ext cx="4948750" cy="769441"/>
              </a:xfrm>
              <a:prstGeom prst="rect">
                <a:avLst/>
              </a:prstGeom>
              <a:blipFill>
                <a:blip r:embed="rId4"/>
                <a:stretch>
                  <a:fillRect l="-5049" t="-15873" b="-3809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815945" y="2080324"/>
                <a:ext cx="4414687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4400" b="1" dirty="0"/>
                  <a:t>10)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44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4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e>
                      <m:sup>
                        <m:r>
                          <a:rPr lang="en-GB" sz="4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GB" sz="4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44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en-GB" sz="44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GB" sz="44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4400" b="0" i="1" smtClean="0">
                            <a:latin typeface="Cambria Math" panose="02040503050406030204" pitchFamily="18" charset="0"/>
                          </a:rPr>
                          <m:t>27</m:t>
                        </m:r>
                      </m:e>
                      <m:sup>
                        <m:r>
                          <a:rPr lang="en-GB" sz="4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</m:oMath>
                </a14:m>
                <a:endParaRPr lang="en-GB" sz="4400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5945" y="2080324"/>
                <a:ext cx="4414687" cy="769441"/>
              </a:xfrm>
              <a:prstGeom prst="rect">
                <a:avLst/>
              </a:prstGeom>
              <a:blipFill>
                <a:blip r:embed="rId5"/>
                <a:stretch>
                  <a:fillRect l="-5663" t="-15079" b="-3809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/>
          <p:cNvSpPr txBox="1"/>
          <p:nvPr/>
        </p:nvSpPr>
        <p:spPr>
          <a:xfrm>
            <a:off x="5376167" y="503708"/>
            <a:ext cx="183373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5400" b="1" dirty="0">
                <a:solidFill>
                  <a:srgbClr val="FF0000"/>
                </a:solidFill>
              </a:rPr>
              <a:t> = -8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76167" y="1875308"/>
            <a:ext cx="183373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5400" b="1" dirty="0">
                <a:solidFill>
                  <a:srgbClr val="FF0000"/>
                </a:solidFill>
              </a:rPr>
              <a:t> = -1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56028" y="3366057"/>
            <a:ext cx="183373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5400" b="1" dirty="0">
                <a:solidFill>
                  <a:srgbClr val="FF0000"/>
                </a:solidFill>
              </a:rPr>
              <a:t> = 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184975" y="4944872"/>
            <a:ext cx="183373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5400" b="1" dirty="0">
                <a:solidFill>
                  <a:srgbClr val="FF0000"/>
                </a:solidFill>
              </a:rPr>
              <a:t> = -1</a:t>
            </a:r>
          </a:p>
        </p:txBody>
      </p:sp>
    </p:spTree>
    <p:extLst>
      <p:ext uri="{BB962C8B-B14F-4D97-AF65-F5344CB8AC3E}">
        <p14:creationId xmlns:p14="http://schemas.microsoft.com/office/powerpoint/2010/main" val="26499197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1088266" y="631936"/>
                <a:ext cx="4609495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4400" b="1" dirty="0"/>
                  <a:t>13)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44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4400" b="0" i="1" smtClean="0">
                            <a:latin typeface="Cambria Math" panose="02040503050406030204" pitchFamily="18" charset="0"/>
                          </a:rPr>
                          <m:t>9(</m:t>
                        </m:r>
                        <m:r>
                          <a:rPr lang="en-US" sz="4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e>
                      <m:sup>
                        <m:r>
                          <a:rPr lang="en-GB" sz="4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  <m:r>
                      <a:rPr lang="en-GB" sz="4400" b="0" i="1" smtClean="0">
                        <a:latin typeface="Cambria Math" panose="02040503050406030204" pitchFamily="18" charset="0"/>
                      </a:rPr>
                      <m:t>)=</m:t>
                    </m:r>
                    <m:sSup>
                      <m:sSupPr>
                        <m:ctrlPr>
                          <a:rPr lang="en-GB" sz="44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4400" b="0" i="1" smtClean="0">
                            <a:latin typeface="Cambria Math" panose="02040503050406030204" pitchFamily="18" charset="0"/>
                          </a:rPr>
                          <m:t>27</m:t>
                        </m:r>
                      </m:e>
                      <m:sup>
                        <m:r>
                          <a:rPr lang="en-GB" sz="4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44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endParaRPr lang="en-GB" sz="44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8266" y="631936"/>
                <a:ext cx="4609495" cy="769441"/>
              </a:xfrm>
              <a:prstGeom prst="rect">
                <a:avLst/>
              </a:prstGeom>
              <a:blipFill>
                <a:blip r:embed="rId2"/>
                <a:stretch>
                  <a:fillRect l="-5423" t="-15873" b="-3809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1088266" y="2020044"/>
                <a:ext cx="4339151" cy="8645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4400" b="1" dirty="0"/>
                  <a:t>14)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44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4400" b="0" i="1" smtClean="0">
                            <a:latin typeface="Cambria Math" panose="02040503050406030204" pitchFamily="18" charset="0"/>
                          </a:rPr>
                          <m:t>8</m:t>
                        </m:r>
                      </m:e>
                      <m:sup>
                        <m:r>
                          <a:rPr lang="en-GB" sz="4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4400" b="0" i="1" smtClean="0">
                            <a:latin typeface="Cambria Math" panose="02040503050406030204" pitchFamily="18" charset="0"/>
                          </a:rPr>
                          <m:t>−2</m:t>
                        </m:r>
                      </m:sup>
                    </m:sSup>
                    <m:r>
                      <a:rPr lang="en-GB" sz="4400" b="0" i="1" smtClean="0"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GB" sz="4400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GB" sz="4400" b="0" i="1" smtClean="0">
                            <a:latin typeface="Cambria Math" panose="02040503050406030204" pitchFamily="18" charset="0"/>
                          </a:rPr>
                          <m:t>8</m:t>
                        </m:r>
                      </m:e>
                    </m:rad>
                  </m:oMath>
                </a14:m>
                <a:endParaRPr lang="en-GB" sz="44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8266" y="2020044"/>
                <a:ext cx="4339151" cy="864532"/>
              </a:xfrm>
              <a:prstGeom prst="rect">
                <a:avLst/>
              </a:prstGeom>
              <a:blipFill>
                <a:blip r:embed="rId3"/>
                <a:stretch>
                  <a:fillRect l="-5767" t="-6338" b="-2957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1175730" y="3592757"/>
                <a:ext cx="4778778" cy="8331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4400" b="1" dirty="0"/>
                  <a:t>15)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44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44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p>
                        <m:r>
                          <a:rPr lang="en-GB" sz="4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4400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sup>
                    </m:sSup>
                    <m:r>
                      <a:rPr lang="en-GB" sz="44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GB" sz="44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44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p>
                        <m:r>
                          <a:rPr lang="en-GB" sz="4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GB" sz="4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  <m:rad>
                      <m:radPr>
                        <m:degHide m:val="on"/>
                        <m:ctrlPr>
                          <a:rPr lang="en-GB" sz="4400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GB" sz="44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</m:rad>
                  </m:oMath>
                </a14:m>
                <a:endParaRPr lang="en-GB" sz="44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75730" y="3592757"/>
                <a:ext cx="4778778" cy="833113"/>
              </a:xfrm>
              <a:prstGeom prst="rect">
                <a:avLst/>
              </a:prstGeom>
              <a:blipFill>
                <a:blip r:embed="rId4"/>
                <a:stretch>
                  <a:fillRect l="-5230" t="-5839" b="-3503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1175730" y="5030810"/>
                <a:ext cx="3940260" cy="10484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4400" b="1" dirty="0"/>
                  <a:t>16)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4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4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e>
                      <m:sup>
                        <m:r>
                          <a:rPr lang="en-GB" sz="4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4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GB" sz="4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p>
                    </m:sSup>
                    <m:r>
                      <a:rPr lang="en-GB" sz="4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sz="4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4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4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6</m:t>
                        </m:r>
                        <m:r>
                          <a:rPr lang="en-GB" sz="4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endParaRPr lang="en-GB" sz="44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75730" y="5030810"/>
                <a:ext cx="3940260" cy="1048429"/>
              </a:xfrm>
              <a:prstGeom prst="rect">
                <a:avLst/>
              </a:prstGeom>
              <a:blipFill>
                <a:blip r:embed="rId5"/>
                <a:stretch>
                  <a:fillRect l="-6347" b="-1395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6074795" y="323442"/>
                <a:ext cx="1651461" cy="134100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5400" b="1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5400" b="1" dirty="0">
                    <a:solidFill>
                      <a:srgbClr val="FF0000"/>
                    </a:solidFill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54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54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𝟓</m:t>
                        </m:r>
                      </m:num>
                      <m:den>
                        <m:r>
                          <a:rPr lang="en-GB" sz="54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den>
                    </m:f>
                  </m:oMath>
                </a14:m>
                <a:endParaRPr lang="en-GB" sz="5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74795" y="323442"/>
                <a:ext cx="1651461" cy="1341008"/>
              </a:xfrm>
              <a:prstGeom prst="rect">
                <a:avLst/>
              </a:prstGeom>
              <a:blipFill>
                <a:blip r:embed="rId6"/>
                <a:stretch>
                  <a:fillRect l="-20000" b="-1181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5997209" y="1807967"/>
                <a:ext cx="1651461" cy="134100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5400" b="1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5400" b="1" dirty="0">
                    <a:solidFill>
                      <a:srgbClr val="FF0000"/>
                    </a:solidFill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54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54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𝟓</m:t>
                        </m:r>
                      </m:num>
                      <m:den>
                        <m:r>
                          <a:rPr lang="en-GB" sz="54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den>
                    </m:f>
                  </m:oMath>
                </a14:m>
                <a:endParaRPr lang="en-GB" sz="5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97209" y="1807967"/>
                <a:ext cx="1651461" cy="1341008"/>
              </a:xfrm>
              <a:prstGeom prst="rect">
                <a:avLst/>
              </a:prstGeom>
              <a:blipFill>
                <a:blip r:embed="rId7"/>
                <a:stretch>
                  <a:fillRect l="-19926" b="-1181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6074794" y="3338809"/>
                <a:ext cx="1651461" cy="12886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5400" b="1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5400" b="1" dirty="0">
                    <a:solidFill>
                      <a:srgbClr val="FF0000"/>
                    </a:solidFill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54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54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en-GB" sz="54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den>
                    </m:f>
                  </m:oMath>
                </a14:m>
                <a:endParaRPr lang="en-GB" sz="5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74794" y="3338809"/>
                <a:ext cx="1651461" cy="1288686"/>
              </a:xfrm>
              <a:prstGeom prst="rect">
                <a:avLst/>
              </a:prstGeom>
              <a:blipFill>
                <a:blip r:embed="rId8"/>
                <a:stretch>
                  <a:fillRect l="-20000" b="-1564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/>
          <p:cNvSpPr txBox="1"/>
          <p:nvPr/>
        </p:nvSpPr>
        <p:spPr>
          <a:xfrm>
            <a:off x="6014795" y="5081249"/>
            <a:ext cx="183373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5400" b="1" dirty="0">
                <a:solidFill>
                  <a:srgbClr val="FF0000"/>
                </a:solidFill>
              </a:rPr>
              <a:t> = -4</a:t>
            </a:r>
          </a:p>
        </p:txBody>
      </p:sp>
    </p:spTree>
    <p:extLst>
      <p:ext uri="{BB962C8B-B14F-4D97-AF65-F5344CB8AC3E}">
        <p14:creationId xmlns:p14="http://schemas.microsoft.com/office/powerpoint/2010/main" val="3514346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86</TotalTime>
  <Words>223</Words>
  <Application>Microsoft Office PowerPoint</Application>
  <PresentationFormat>Widescreen</PresentationFormat>
  <Paragraphs>49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Arial</vt:lpstr>
      <vt:lpstr>Calibri</vt:lpstr>
      <vt:lpstr>Calibri Light</vt:lpstr>
      <vt:lpstr>Cambria Math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6</cp:revision>
  <dcterms:created xsi:type="dcterms:W3CDTF">2020-05-05T17:48:01Z</dcterms:created>
  <dcterms:modified xsi:type="dcterms:W3CDTF">2023-12-05T05:40:28Z</dcterms:modified>
</cp:coreProperties>
</file>