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1" y="5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12944-9BCE-41CD-91F2-9BB2D958C913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A7AFD-C648-4211-8DD3-D9220C8E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64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12944-9BCE-41CD-91F2-9BB2D958C913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A7AFD-C648-4211-8DD3-D9220C8E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788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12944-9BCE-41CD-91F2-9BB2D958C913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A7AFD-C648-4211-8DD3-D9220C8E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965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12944-9BCE-41CD-91F2-9BB2D958C913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A7AFD-C648-4211-8DD3-D9220C8E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461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12944-9BCE-41CD-91F2-9BB2D958C913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A7AFD-C648-4211-8DD3-D9220C8E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027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12944-9BCE-41CD-91F2-9BB2D958C913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A7AFD-C648-4211-8DD3-D9220C8E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546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12944-9BCE-41CD-91F2-9BB2D958C913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A7AFD-C648-4211-8DD3-D9220C8E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717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12944-9BCE-41CD-91F2-9BB2D958C913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A7AFD-C648-4211-8DD3-D9220C8E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604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12944-9BCE-41CD-91F2-9BB2D958C913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A7AFD-C648-4211-8DD3-D9220C8E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44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12944-9BCE-41CD-91F2-9BB2D958C913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A7AFD-C648-4211-8DD3-D9220C8E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15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12944-9BCE-41CD-91F2-9BB2D958C913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A7AFD-C648-4211-8DD3-D9220C8E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106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12944-9BCE-41CD-91F2-9BB2D958C913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A7AFD-C648-4211-8DD3-D9220C8E6D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182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53566" y="57539"/>
            <a:ext cx="71528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Climbing The Pyramid</a:t>
            </a:r>
            <a:endParaRPr lang="en-GB" sz="6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415109"/>
              </p:ext>
            </p:extLst>
          </p:nvPr>
        </p:nvGraphicFramePr>
        <p:xfrm>
          <a:off x="3292890" y="1298856"/>
          <a:ext cx="5074208" cy="1867521"/>
        </p:xfrm>
        <a:graphic>
          <a:graphicData uri="http://schemas.openxmlformats.org/drawingml/2006/table">
            <a:tbl>
              <a:tblPr/>
              <a:tblGrid>
                <a:gridCol w="973136">
                  <a:extLst>
                    <a:ext uri="{9D8B030D-6E8A-4147-A177-3AD203B41FA5}">
                      <a16:colId xmlns:a16="http://schemas.microsoft.com/office/drawing/2014/main" val="3341963236"/>
                    </a:ext>
                  </a:extLst>
                </a:gridCol>
                <a:gridCol w="917527">
                  <a:extLst>
                    <a:ext uri="{9D8B030D-6E8A-4147-A177-3AD203B41FA5}">
                      <a16:colId xmlns:a16="http://schemas.microsoft.com/office/drawing/2014/main" val="3941773234"/>
                    </a:ext>
                  </a:extLst>
                </a:gridCol>
                <a:gridCol w="1237273">
                  <a:extLst>
                    <a:ext uri="{9D8B030D-6E8A-4147-A177-3AD203B41FA5}">
                      <a16:colId xmlns:a16="http://schemas.microsoft.com/office/drawing/2014/main" val="3082340116"/>
                    </a:ext>
                  </a:extLst>
                </a:gridCol>
                <a:gridCol w="973136">
                  <a:extLst>
                    <a:ext uri="{9D8B030D-6E8A-4147-A177-3AD203B41FA5}">
                      <a16:colId xmlns:a16="http://schemas.microsoft.com/office/drawing/2014/main" val="2746496075"/>
                    </a:ext>
                  </a:extLst>
                </a:gridCol>
                <a:gridCol w="973136">
                  <a:extLst>
                    <a:ext uri="{9D8B030D-6E8A-4147-A177-3AD203B41FA5}">
                      <a16:colId xmlns:a16="http://schemas.microsoft.com/office/drawing/2014/main" val="1842049675"/>
                    </a:ext>
                  </a:extLst>
                </a:gridCol>
              </a:tblGrid>
              <a:tr h="622507"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D5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848979"/>
                  </a:ext>
                </a:extLst>
              </a:tr>
              <a:tr h="622507"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114636"/>
                  </a:ext>
                </a:extLst>
              </a:tr>
              <a:tr h="62250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69941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60714" y="3408685"/>
            <a:ext cx="119647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3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Rule 1: </a:t>
            </a:r>
            <a:r>
              <a:rPr lang="en-GB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</a:t>
            </a:r>
            <a:r>
              <a:rPr lang="en-GB" sz="3600" dirty="0">
                <a:solidFill>
                  <a:srgbClr val="000000"/>
                </a:solidFill>
                <a:latin typeface="Calibri" panose="020F0502020204030204" pitchFamily="34" charset="0"/>
              </a:rPr>
              <a:t>bottom row is made up of consecutive numbers.</a:t>
            </a:r>
            <a:endParaRPr lang="en-GB" sz="3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5514" y="4168867"/>
            <a:ext cx="113662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GB" sz="3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Rule 2: </a:t>
            </a:r>
            <a:r>
              <a:rPr lang="en-GB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</a:t>
            </a:r>
            <a:r>
              <a:rPr lang="en-GB" sz="3600" dirty="0">
                <a:solidFill>
                  <a:srgbClr val="000000"/>
                </a:solidFill>
                <a:latin typeface="Calibri" panose="020F0502020204030204" pitchFamily="34" charset="0"/>
              </a:rPr>
              <a:t>blocks above are made by </a:t>
            </a:r>
            <a:r>
              <a:rPr lang="en-GB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adding </a:t>
            </a:r>
            <a:r>
              <a:rPr lang="en-GB" sz="3600" dirty="0">
                <a:solidFill>
                  <a:srgbClr val="000000"/>
                </a:solidFill>
                <a:latin typeface="Calibri" panose="020F0502020204030204" pitchFamily="34" charset="0"/>
              </a:rPr>
              <a:t>the 3 blocks </a:t>
            </a:r>
            <a:endParaRPr lang="en-GB" sz="36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ctr"/>
            <a:r>
              <a:rPr lang="en-GB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it </a:t>
            </a:r>
            <a:r>
              <a:rPr lang="en-GB" sz="3600" dirty="0">
                <a:solidFill>
                  <a:srgbClr val="000000"/>
                </a:solidFill>
                <a:latin typeface="Calibri" panose="020F0502020204030204" pitchFamily="34" charset="0"/>
              </a:rPr>
              <a:t>touches below.</a:t>
            </a:r>
            <a:endParaRPr lang="en-GB" sz="3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3470" y="5483047"/>
            <a:ext cx="112000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Challenge: </a:t>
            </a:r>
            <a:r>
              <a:rPr lang="en-US" sz="3600" dirty="0" smtClean="0"/>
              <a:t>Find </a:t>
            </a:r>
            <a:r>
              <a:rPr lang="en-US" sz="3600" dirty="0"/>
              <a:t>the number of the </a:t>
            </a:r>
            <a:r>
              <a:rPr lang="en-US" sz="3600" dirty="0">
                <a:solidFill>
                  <a:srgbClr val="FFC000"/>
                </a:solidFill>
              </a:rPr>
              <a:t>yellow box </a:t>
            </a:r>
            <a:r>
              <a:rPr lang="en-US" sz="3600" dirty="0"/>
              <a:t>so </a:t>
            </a:r>
            <a:r>
              <a:rPr lang="en-US" sz="3600" dirty="0" smtClean="0"/>
              <a:t>that it </a:t>
            </a:r>
            <a:r>
              <a:rPr lang="en-US" sz="3600" dirty="0"/>
              <a:t>makes </a:t>
            </a:r>
            <a:r>
              <a:rPr lang="en-US" sz="3600" b="1" dirty="0">
                <a:solidFill>
                  <a:srgbClr val="FF0000"/>
                </a:solidFill>
              </a:rPr>
              <a:t>108</a:t>
            </a:r>
            <a:r>
              <a:rPr lang="en-US" sz="3600" dirty="0"/>
              <a:t> at the </a:t>
            </a:r>
            <a:r>
              <a:rPr lang="en-US" sz="3600" dirty="0">
                <a:solidFill>
                  <a:srgbClr val="FF0000"/>
                </a:solidFill>
              </a:rPr>
              <a:t>top box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215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263849"/>
              </p:ext>
            </p:extLst>
          </p:nvPr>
        </p:nvGraphicFramePr>
        <p:xfrm>
          <a:off x="2036310" y="1817704"/>
          <a:ext cx="8119379" cy="4707198"/>
        </p:xfrm>
        <a:graphic>
          <a:graphicData uri="http://schemas.openxmlformats.org/drawingml/2006/table">
            <a:tbl>
              <a:tblPr/>
              <a:tblGrid>
                <a:gridCol w="1620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0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9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93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02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69066"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6" marR="9356" marT="93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6" marR="9356" marT="935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9n+18</a:t>
                      </a:r>
                      <a:endParaRPr lang="en-GB" sz="4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6" marR="9356" marT="93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4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9066"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6" marR="9356" marT="935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3n+3</a:t>
                      </a:r>
                      <a:endParaRPr lang="en-GB" sz="4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3n+6</a:t>
                      </a:r>
                      <a:endParaRPr lang="en-GB" sz="4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3n+9</a:t>
                      </a:r>
                      <a:endParaRPr lang="en-GB" sz="4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6" marR="9356" marT="93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906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GB" sz="9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  <a:r>
                        <a:rPr lang="en-GB" sz="480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+1</a:t>
                      </a:r>
                      <a:endParaRPr lang="en-GB" sz="4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n+2</a:t>
                      </a:r>
                      <a:endParaRPr lang="en-GB" sz="4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n+3</a:t>
                      </a:r>
                      <a:endParaRPr lang="en-GB" sz="4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n+4</a:t>
                      </a:r>
                      <a:endParaRPr lang="en-GB" sz="4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38544" y="309652"/>
            <a:ext cx="119149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3600" dirty="0">
                <a:solidFill>
                  <a:srgbClr val="000000"/>
                </a:solidFill>
                <a:latin typeface="Calibri" panose="020F0502020204030204" pitchFamily="34" charset="0"/>
              </a:rPr>
              <a:t>Use algebra to get a quick way to find the yellow box number </a:t>
            </a:r>
          </a:p>
          <a:p>
            <a:pPr lvl="0" algn="ctr" fontAlgn="b"/>
            <a:r>
              <a:rPr lang="en-GB" sz="3600" dirty="0">
                <a:solidFill>
                  <a:srgbClr val="000000"/>
                </a:solidFill>
                <a:latin typeface="Calibri" panose="020F0502020204030204" pitchFamily="34" charset="0"/>
              </a:rPr>
              <a:t>given any total at the top of the pyramid.</a:t>
            </a:r>
          </a:p>
        </p:txBody>
      </p:sp>
    </p:spTree>
    <p:extLst>
      <p:ext uri="{BB962C8B-B14F-4D97-AF65-F5344CB8AC3E}">
        <p14:creationId xmlns:p14="http://schemas.microsoft.com/office/powerpoint/2010/main" val="215461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0691" y="2117442"/>
            <a:ext cx="790263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 smtClean="0"/>
              <a:t>ANSWERS</a:t>
            </a:r>
            <a:endParaRPr lang="en-GB" sz="13800" b="1" dirty="0"/>
          </a:p>
        </p:txBody>
      </p:sp>
    </p:spTree>
    <p:extLst>
      <p:ext uri="{BB962C8B-B14F-4D97-AF65-F5344CB8AC3E}">
        <p14:creationId xmlns:p14="http://schemas.microsoft.com/office/powerpoint/2010/main" val="144033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949074"/>
              </p:ext>
            </p:extLst>
          </p:nvPr>
        </p:nvGraphicFramePr>
        <p:xfrm>
          <a:off x="201925" y="825563"/>
          <a:ext cx="7645447" cy="4394829"/>
        </p:xfrm>
        <a:graphic>
          <a:graphicData uri="http://schemas.openxmlformats.org/drawingml/2006/table">
            <a:tbl>
              <a:tblPr/>
              <a:tblGrid>
                <a:gridCol w="1405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22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10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64943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6" marR="9356" marT="93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6" marR="9356" marT="935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6" marR="9356" marT="93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4943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6" marR="9356" marT="935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44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+ 3</a:t>
                      </a:r>
                      <a:endParaRPr lang="en-GB" sz="4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44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+ 6</a:t>
                      </a:r>
                      <a:endParaRPr lang="en-GB" sz="4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44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+ 9</a:t>
                      </a:r>
                      <a:endParaRPr lang="en-GB" sz="4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6" marR="9356" marT="93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49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GB" sz="6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40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+ 1</a:t>
                      </a:r>
                      <a:endParaRPr lang="en-GB" sz="4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+ 2</a:t>
                      </a:r>
                      <a:endParaRPr lang="en-GB" sz="4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+ 3</a:t>
                      </a:r>
                      <a:endParaRPr lang="en-GB" sz="4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+ 4</a:t>
                      </a:r>
                      <a:endParaRPr lang="en-GB" sz="4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8246225" y="1807751"/>
            <a:ext cx="38070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4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9</a:t>
            </a:r>
            <a:r>
              <a:rPr lang="en-GB" sz="4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+ 18 </a:t>
            </a:r>
            <a:r>
              <a:rPr lang="en-GB" sz="4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= 108</a:t>
            </a:r>
            <a:endParaRPr lang="en-GB" sz="4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79803" y="2892605"/>
            <a:ext cx="36228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4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9</a:t>
            </a:r>
            <a:r>
              <a:rPr lang="en-GB" sz="4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+18</a:t>
            </a:r>
            <a:r>
              <a:rPr lang="en-GB" sz="4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 = </a:t>
            </a:r>
            <a:r>
              <a:rPr lang="en-GB" sz="4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</a:t>
            </a:r>
            <a:r>
              <a:rPr lang="en-GB" sz="4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90</a:t>
            </a:r>
            <a:endParaRPr lang="en-GB" sz="4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96833" y="3905415"/>
            <a:ext cx="3705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4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9</a:t>
            </a:r>
            <a:r>
              <a:rPr lang="en-GB" sz="4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+18</a:t>
            </a:r>
            <a:r>
              <a:rPr lang="en-GB" sz="4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 = </a:t>
            </a:r>
            <a:r>
              <a:rPr lang="en-GB" sz="4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</a:t>
            </a:r>
            <a:r>
              <a:rPr lang="en-GB" sz="4800" b="1" dirty="0">
                <a:solidFill>
                  <a:srgbClr val="000000"/>
                </a:solidFill>
                <a:latin typeface="Calibri" panose="020F0502020204030204" pitchFamily="34" charset="0"/>
              </a:rPr>
              <a:t>1</a:t>
            </a:r>
            <a:r>
              <a:rPr lang="en-GB" sz="4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0</a:t>
            </a:r>
            <a:endParaRPr lang="en-GB" sz="48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8107679" y="349134"/>
            <a:ext cx="11084" cy="61347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650329"/>
              </p:ext>
            </p:extLst>
          </p:nvPr>
        </p:nvGraphicFramePr>
        <p:xfrm>
          <a:off x="1606395" y="3755449"/>
          <a:ext cx="6240244" cy="1464943"/>
        </p:xfrm>
        <a:graphic>
          <a:graphicData uri="http://schemas.openxmlformats.org/drawingml/2006/table">
            <a:tbl>
              <a:tblPr/>
              <a:tblGrid>
                <a:gridCol w="1512916">
                  <a:extLst>
                    <a:ext uri="{9D8B030D-6E8A-4147-A177-3AD203B41FA5}">
                      <a16:colId xmlns:a16="http://schemas.microsoft.com/office/drawing/2014/main" val="3804930549"/>
                    </a:ext>
                  </a:extLst>
                </a:gridCol>
                <a:gridCol w="1762299">
                  <a:extLst>
                    <a:ext uri="{9D8B030D-6E8A-4147-A177-3AD203B41FA5}">
                      <a16:colId xmlns:a16="http://schemas.microsoft.com/office/drawing/2014/main" val="795114478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25244204"/>
                    </a:ext>
                  </a:extLst>
                </a:gridCol>
                <a:gridCol w="1441029">
                  <a:extLst>
                    <a:ext uri="{9D8B030D-6E8A-4147-A177-3AD203B41FA5}">
                      <a16:colId xmlns:a16="http://schemas.microsoft.com/office/drawing/2014/main" val="2575393298"/>
                    </a:ext>
                  </a:extLst>
                </a:gridCol>
              </a:tblGrid>
              <a:tr h="14649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+ 1</a:t>
                      </a:r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+ 2</a:t>
                      </a:r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+ 3</a:t>
                      </a:r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+ 4</a:t>
                      </a:r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3856895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365552"/>
              </p:ext>
            </p:extLst>
          </p:nvPr>
        </p:nvGraphicFramePr>
        <p:xfrm>
          <a:off x="1605662" y="2290506"/>
          <a:ext cx="4799215" cy="1464943"/>
        </p:xfrm>
        <a:graphic>
          <a:graphicData uri="http://schemas.openxmlformats.org/drawingml/2006/table">
            <a:tbl>
              <a:tblPr/>
              <a:tblGrid>
                <a:gridCol w="1512916">
                  <a:extLst>
                    <a:ext uri="{9D8B030D-6E8A-4147-A177-3AD203B41FA5}">
                      <a16:colId xmlns:a16="http://schemas.microsoft.com/office/drawing/2014/main" val="135647616"/>
                    </a:ext>
                  </a:extLst>
                </a:gridCol>
                <a:gridCol w="1762299">
                  <a:extLst>
                    <a:ext uri="{9D8B030D-6E8A-4147-A177-3AD203B41FA5}">
                      <a16:colId xmlns:a16="http://schemas.microsoft.com/office/drawing/2014/main" val="173840194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421552720"/>
                    </a:ext>
                  </a:extLst>
                </a:gridCol>
              </a:tblGrid>
              <a:tr h="14649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4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+ 3</a:t>
                      </a:r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4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+ 6</a:t>
                      </a:r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GB" sz="4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+ 9</a:t>
                      </a:r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6" marR="9356" marT="935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3368848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3110776" y="1173314"/>
            <a:ext cx="18277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4400" dirty="0">
                <a:solidFill>
                  <a:srgbClr val="000000"/>
                </a:solidFill>
                <a:latin typeface="Calibri" panose="020F0502020204030204" pitchFamily="34" charset="0"/>
              </a:rPr>
              <a:t>9</a:t>
            </a:r>
            <a:r>
              <a:rPr lang="en-GB" sz="4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dirty="0">
                <a:solidFill>
                  <a:srgbClr val="000000"/>
                </a:solidFill>
                <a:latin typeface="Calibri" panose="020F0502020204030204" pitchFamily="34" charset="0"/>
              </a:rPr>
              <a:t> + 18</a:t>
            </a:r>
            <a:endParaRPr lang="en-GB" sz="4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93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151</Words>
  <Application>Microsoft Office PowerPoint</Application>
  <PresentationFormat>Widescreen</PresentationFormat>
  <Paragraphs>63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8</cp:revision>
  <dcterms:created xsi:type="dcterms:W3CDTF">2016-02-08T15:01:20Z</dcterms:created>
  <dcterms:modified xsi:type="dcterms:W3CDTF">2020-02-10T03:41:04Z</dcterms:modified>
</cp:coreProperties>
</file>