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8" r:id="rId3"/>
    <p:sldId id="257" r:id="rId4"/>
    <p:sldId id="259" r:id="rId5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96" autoAdjust="0"/>
    <p:restoredTop sz="94660"/>
  </p:normalViewPr>
  <p:slideViewPr>
    <p:cSldViewPr snapToGrid="0">
      <p:cViewPr varScale="1">
        <p:scale>
          <a:sx n="72" d="100"/>
          <a:sy n="72" d="100"/>
        </p:scale>
        <p:origin x="42" y="507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1156333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5602041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51713144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9874377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558742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7594367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320076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00326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355609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2831525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02836572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FCA8999-0246-4932-84A8-5B979A35EC16}" type="datetimeFigureOut">
              <a:rPr lang="en-GB" smtClean="0"/>
              <a:t>12/11/2021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9E54ADC-C9C8-4ED5-BD96-FD42B536042B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97615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0.png"/><Relationship Id="rId4" Type="http://schemas.openxmlformats.org/officeDocument/2006/relationships/image" Target="../media/image9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882082" y="336785"/>
                <a:ext cx="10550687" cy="2579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6000" b="1" dirty="0">
                    <a:solidFill>
                      <a:prstClr val="black"/>
                    </a:solidFill>
                  </a:rPr>
                  <a:t>i)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6000" dirty="0">
                        <a:solidFill>
                          <a:prstClr val="black"/>
                        </a:solidFill>
                      </a:rPr>
                      <m:t>Show</m:t>
                    </m:r>
                    <m:r>
                      <m:rPr>
                        <m:nor/>
                      </m:rPr>
                      <a:rPr lang="en-GB" sz="60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6000" dirty="0">
                        <a:solidFill>
                          <a:prstClr val="black"/>
                        </a:solidFill>
                      </a:rPr>
                      <m:t>that</m:t>
                    </m:r>
                  </m:oMath>
                </a14:m>
                <a:endParaRPr lang="en-GB" sz="60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6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6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6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60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GB" sz="6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60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60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60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60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60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GB" sz="60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000" b="1" i="1">
                          <a:latin typeface="Cambria Math" panose="02040503050406030204" pitchFamily="18" charset="0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sz="60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sz="6000" b="1" i="1" dirty="0">
                  <a:latin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82" y="336785"/>
                <a:ext cx="10550687" cy="2579873"/>
              </a:xfrm>
              <a:prstGeom prst="rect">
                <a:avLst/>
              </a:prstGeom>
              <a:blipFill>
                <a:blip r:embed="rId2"/>
                <a:stretch>
                  <a:fillRect l="-3526" t="-6856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882082" y="3644445"/>
                <a:ext cx="10362265" cy="2579873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6000" b="1" dirty="0">
                    <a:solidFill>
                      <a:prstClr val="black"/>
                    </a:solidFill>
                  </a:rPr>
                  <a:t>ii)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6000" dirty="0">
                        <a:solidFill>
                          <a:prstClr val="black"/>
                        </a:solidFill>
                      </a:rPr>
                      <m:t>Show</m:t>
                    </m:r>
                    <m:r>
                      <m:rPr>
                        <m:nor/>
                      </m:rPr>
                      <a:rPr lang="en-GB" sz="60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6000" dirty="0">
                        <a:solidFill>
                          <a:prstClr val="black"/>
                        </a:solidFill>
                      </a:rPr>
                      <m:t>that</m:t>
                    </m:r>
                  </m:oMath>
                </a14:m>
                <a:endParaRPr lang="en-GB" sz="60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6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6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6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6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GB" sz="6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6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6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6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6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60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GB" sz="60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60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60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60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ad>
                        <m:radPr>
                          <m:degHide m:val="on"/>
                          <m:ctrlPr>
                            <a:rPr lang="en-GB" sz="6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60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sz="6000" b="1" dirty="0">
                  <a:solidFill>
                    <a:prstClr val="black"/>
                  </a:solidFill>
                </a:endParaRPr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2082" y="3644445"/>
                <a:ext cx="10362265" cy="2579873"/>
              </a:xfrm>
              <a:prstGeom prst="rect">
                <a:avLst/>
              </a:prstGeom>
              <a:blipFill>
                <a:blip r:embed="rId3"/>
                <a:stretch>
                  <a:fillRect l="-3588" t="-709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82265605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F3E43329-7488-46BE-B829-64F6FDD16A61}"/>
              </a:ext>
            </a:extLst>
          </p:cNvPr>
          <p:cNvSpPr txBox="1"/>
          <p:nvPr/>
        </p:nvSpPr>
        <p:spPr>
          <a:xfrm>
            <a:off x="1978429" y="2222269"/>
            <a:ext cx="823514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3800" b="1" dirty="0"/>
              <a:t>ANSWERS</a:t>
            </a:r>
            <a:endParaRPr lang="en-GB" sz="13800" b="1" dirty="0"/>
          </a:p>
        </p:txBody>
      </p:sp>
    </p:spTree>
    <p:extLst>
      <p:ext uri="{BB962C8B-B14F-4D97-AF65-F5344CB8AC3E}">
        <p14:creationId xmlns:p14="http://schemas.microsoft.com/office/powerpoint/2010/main" val="300680528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4" name="Rectangle 3"/>
              <p:cNvSpPr/>
              <p:nvPr/>
            </p:nvSpPr>
            <p:spPr>
              <a:xfrm>
                <a:off x="483070" y="170531"/>
                <a:ext cx="7829657" cy="1916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GB" sz="4400" b="1" dirty="0">
                    <a:solidFill>
                      <a:prstClr val="black"/>
                    </a:solidFill>
                  </a:rPr>
                  <a:t>i)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4400" dirty="0">
                        <a:solidFill>
                          <a:prstClr val="black"/>
                        </a:solidFill>
                      </a:rPr>
                      <m:t>Show</m:t>
                    </m:r>
                    <m:r>
                      <m:rPr>
                        <m:nor/>
                      </m:rPr>
                      <a:rPr lang="en-GB" sz="44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4400" dirty="0">
                        <a:solidFill>
                          <a:prstClr val="black"/>
                        </a:solidFill>
                      </a:rPr>
                      <m:t>that</m:t>
                    </m:r>
                  </m:oMath>
                </a14:m>
                <a:endParaRPr lang="en-GB" sz="440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4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4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+1</m:t>
                              </m:r>
                            </m:e>
                          </m:d>
                        </m:e>
                        <m:sup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4400" i="1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400" i="1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4400" i="1"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4400" i="1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e>
                              </m:rad>
                              <m:r>
                                <a:rPr lang="en-GB" sz="4400" i="1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e>
                          </m:d>
                        </m:e>
                        <m:sup>
                          <m:r>
                            <a:rPr lang="en-GB" sz="4400" i="1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1" i="1">
                          <a:latin typeface="Cambria Math" panose="02040503050406030204" pitchFamily="18" charset="0"/>
                        </a:rPr>
                        <m:t>𝟒</m:t>
                      </m:r>
                      <m:rad>
                        <m:radPr>
                          <m:degHide m:val="on"/>
                          <m:ctrlPr>
                            <a:rPr lang="en-GB" sz="4400" b="1" i="1"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400" b="1" i="1">
                              <a:latin typeface="Cambria Math" panose="02040503050406030204" pitchFamily="18" charset="0"/>
                            </a:rPr>
                            <m:t>𝟐</m:t>
                          </m:r>
                        </m:e>
                      </m:rad>
                    </m:oMath>
                  </m:oMathPara>
                </a14:m>
                <a:endParaRPr lang="en-GB" sz="4400" b="1" i="1" dirty="0">
                  <a:latin typeface="Cambria Math" panose="02040503050406030204" pitchFamily="18" charset="0"/>
                </a:endParaRPr>
              </a:p>
            </p:txBody>
          </p:sp>
        </mc:Choice>
        <mc:Fallback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70" y="170531"/>
                <a:ext cx="7829657" cy="1916487"/>
              </a:xfrm>
              <a:prstGeom prst="rect">
                <a:avLst/>
              </a:prstGeom>
              <a:blipFill>
                <a:blip r:embed="rId2"/>
                <a:stretch>
                  <a:fillRect l="-3113" t="-6369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AAF1DD3-DD53-45E1-8F2F-61A0C315FB70}"/>
                  </a:ext>
                </a:extLst>
              </p:cNvPr>
              <p:cNvSpPr txBox="1"/>
              <p:nvPr/>
            </p:nvSpPr>
            <p:spPr>
              <a:xfrm>
                <a:off x="483069" y="2358392"/>
                <a:ext cx="7641235" cy="119776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3+ 2</m:t>
                          </m:r>
                          <m:rad>
                            <m:radPr>
                              <m:degHide m:val="on"/>
                              <m:ctrlPr>
                                <a:rPr lang="en-GB" sz="4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rad>
                        </m:e>
                      </m:d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3 − 2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7AAF1DD3-DD53-45E1-8F2F-61A0C315FB70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69" y="2358392"/>
                <a:ext cx="7641235" cy="1197764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5C3650-CFC4-461B-94DF-1DCFD0E12531}"/>
                  </a:ext>
                </a:extLst>
              </p:cNvPr>
              <p:cNvSpPr txBox="1"/>
              <p:nvPr/>
            </p:nvSpPr>
            <p:spPr>
              <a:xfrm>
                <a:off x="483069" y="3827530"/>
                <a:ext cx="7178764" cy="9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4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3+ 2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−3+ 2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9" name="TextBox 8">
                <a:extLst>
                  <a:ext uri="{FF2B5EF4-FFF2-40B4-BE49-F238E27FC236}">
                    <a16:creationId xmlns:a16="http://schemas.microsoft.com/office/drawing/2014/main" id="{FB5C3650-CFC4-461B-94DF-1DCFD0E12531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69" y="3827530"/>
                <a:ext cx="7178764" cy="9178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7DE94A-5A16-4EA2-9F87-F18F4614FF42}"/>
                  </a:ext>
                </a:extLst>
              </p:cNvPr>
              <p:cNvSpPr txBox="1"/>
              <p:nvPr/>
            </p:nvSpPr>
            <p:spPr>
              <a:xfrm>
                <a:off x="483069" y="5120117"/>
                <a:ext cx="2735697" cy="9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=4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e>
                      </m:rad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157DE94A-5A16-4EA2-9F87-F18F4614FF42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3069" y="5120117"/>
                <a:ext cx="2735697" cy="9178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8360928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9" grpId="0"/>
      <p:bldP spid="10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>
        <mc:Choice xmlns:a14="http://schemas.microsoft.com/office/drawing/2010/main" Requires="a14">
          <p:sp>
            <p:nvSpPr>
              <p:cNvPr id="5" name="Rectangle 4"/>
              <p:cNvSpPr/>
              <p:nvPr/>
            </p:nvSpPr>
            <p:spPr>
              <a:xfrm>
                <a:off x="488613" y="202976"/>
                <a:ext cx="7813031" cy="191648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 lvl="0"/>
                <a:r>
                  <a:rPr lang="en-GB" sz="4400" b="1" dirty="0">
                    <a:solidFill>
                      <a:prstClr val="black"/>
                    </a:solidFill>
                  </a:rPr>
                  <a:t>ii) </a:t>
                </a:r>
                <a14:m>
                  <m:oMath xmlns:m="http://schemas.openxmlformats.org/officeDocument/2006/math">
                    <m:r>
                      <m:rPr>
                        <m:nor/>
                      </m:rPr>
                      <a:rPr lang="en-GB" sz="4400" dirty="0">
                        <a:solidFill>
                          <a:prstClr val="black"/>
                        </a:solidFill>
                      </a:rPr>
                      <m:t>Show</m:t>
                    </m:r>
                    <m:r>
                      <m:rPr>
                        <m:nor/>
                      </m:rPr>
                      <a:rPr lang="en-GB" sz="4400" dirty="0">
                        <a:solidFill>
                          <a:prstClr val="black"/>
                        </a:solidFill>
                      </a:rPr>
                      <m:t> </m:t>
                    </m:r>
                    <m:r>
                      <m:rPr>
                        <m:nor/>
                      </m:rPr>
                      <a:rPr lang="en-GB" sz="4400" dirty="0">
                        <a:solidFill>
                          <a:prstClr val="black"/>
                        </a:solidFill>
                      </a:rPr>
                      <m:t>that</m:t>
                    </m:r>
                  </m:oMath>
                </a14:m>
                <a:endParaRPr lang="en-GB" sz="4400" i="1" dirty="0">
                  <a:solidFill>
                    <a:prstClr val="black"/>
                  </a:solidFill>
                  <a:latin typeface="Cambria Math" panose="02040503050406030204" pitchFamily="18" charset="0"/>
                </a:endParaRPr>
              </a:p>
              <a:p>
                <a:pPr lvl="0"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4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4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GB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+2</m:t>
                              </m:r>
                            </m:e>
                          </m:d>
                        </m:e>
                        <m:sup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sSup>
                        <m:sSupPr>
                          <m:ctrlP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GB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ad>
                                <m:radPr>
                                  <m:degHide m:val="on"/>
                                  <m:ctrlPr>
                                    <a:rPr lang="en-GB" sz="4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</m:ctrlPr>
                                </m:radPr>
                                <m:deg/>
                                <m:e>
                                  <m:r>
                                    <a:rPr lang="en-GB" sz="4400" i="1">
                                      <a:solidFill>
                                        <a:prstClr val="black"/>
                                      </a:solidFill>
                                      <a:latin typeface="Cambria Math" panose="02040503050406030204" pitchFamily="18" charset="0"/>
                                    </a:rPr>
                                    <m:t>3</m:t>
                                  </m:r>
                                </m:e>
                              </m:rad>
                              <m:r>
                                <a:rPr lang="en-GB" sz="4400" i="1">
                                  <a:solidFill>
                                    <a:prstClr val="black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d>
                        </m:e>
                        <m:sup>
                          <m:r>
                            <a:rPr lang="en-GB" sz="4400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r>
                        <a:rPr lang="en-GB" sz="4400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GB" sz="4400" b="1" i="1">
                          <a:solidFill>
                            <a:prstClr val="black"/>
                          </a:solidFill>
                          <a:latin typeface="Cambria Math" panose="02040503050406030204" pitchFamily="18" charset="0"/>
                        </a:rPr>
                        <m:t>𝟖</m:t>
                      </m:r>
                      <m:rad>
                        <m:radPr>
                          <m:degHide m:val="on"/>
                          <m:ctrlPr>
                            <a:rPr lang="en-GB" sz="4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GB" sz="4400" b="1" i="1">
                              <a:solidFill>
                                <a:prstClr val="black"/>
                              </a:solidFill>
                              <a:latin typeface="Cambria Math" panose="02040503050406030204" pitchFamily="18" charset="0"/>
                            </a:rPr>
                            <m:t>𝟑</m:t>
                          </m:r>
                        </m:e>
                      </m:rad>
                    </m:oMath>
                  </m:oMathPara>
                </a14:m>
                <a:endParaRPr lang="en-GB" sz="4400" b="1" dirty="0">
                  <a:solidFill>
                    <a:prstClr val="black"/>
                  </a:solidFill>
                </a:endParaRPr>
              </a:p>
            </p:txBody>
          </p:sp>
        </mc:Choice>
        <mc:Fallback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13" y="202976"/>
                <a:ext cx="7813031" cy="1916487"/>
              </a:xfrm>
              <a:prstGeom prst="rect">
                <a:avLst/>
              </a:prstGeom>
              <a:blipFill>
                <a:blip r:embed="rId2"/>
                <a:stretch>
                  <a:fillRect l="-3120" t="-6032"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CAB5D4C-FC37-40C6-91F1-EBAB4341E117}"/>
                  </a:ext>
                </a:extLst>
              </p:cNvPr>
              <p:cNvSpPr txBox="1"/>
              <p:nvPr/>
            </p:nvSpPr>
            <p:spPr>
              <a:xfrm>
                <a:off x="488613" y="2413811"/>
                <a:ext cx="7641235" cy="121571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ctrlP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7+4</m:t>
                          </m:r>
                          <m:rad>
                            <m:radPr>
                              <m:degHide m:val="on"/>
                              <m:ctrlPr>
                                <a:rPr lang="en-GB" sz="4800" i="1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</m:ctrlPr>
                            </m:radPr>
                            <m:deg/>
                            <m:e>
                              <m:r>
                                <a:rPr lang="en-US" sz="4800" b="0" i="1" smtClean="0">
                                  <a:solidFill>
                                    <a:srgbClr val="FF0000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</m:rad>
                        </m:e>
                      </m:d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7 −4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6" name="TextBox 5">
                <a:extLst>
                  <a:ext uri="{FF2B5EF4-FFF2-40B4-BE49-F238E27FC236}">
                    <a16:creationId xmlns:a16="http://schemas.microsoft.com/office/drawing/2014/main" id="{BCAB5D4C-FC37-40C6-91F1-EBAB4341E117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13" y="2413811"/>
                <a:ext cx="7641235" cy="1215717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E99E82-37AF-4959-9FC9-DF1713C5342D}"/>
                  </a:ext>
                </a:extLst>
              </p:cNvPr>
              <p:cNvSpPr txBox="1"/>
              <p:nvPr/>
            </p:nvSpPr>
            <p:spPr>
              <a:xfrm>
                <a:off x="488613" y="3882949"/>
                <a:ext cx="6228071" cy="9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=7</m:t>
                      </m:r>
                      <m:r>
                        <a:rPr lang="en-US" sz="4800" i="1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4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−7+4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7" name="TextBox 6">
                <a:extLst>
                  <a:ext uri="{FF2B5EF4-FFF2-40B4-BE49-F238E27FC236}">
                    <a16:creationId xmlns:a16="http://schemas.microsoft.com/office/drawing/2014/main" id="{9AE99E82-37AF-4959-9FC9-DF1713C5342D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13" y="3882949"/>
                <a:ext cx="6228071" cy="917880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>
        <mc:Choice xmlns:a14="http://schemas.microsoft.com/office/drawing/2010/main" Requires="a14"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301916-7D2C-439F-89CD-441C83AA156F}"/>
                  </a:ext>
                </a:extLst>
              </p:cNvPr>
              <p:cNvSpPr txBox="1"/>
              <p:nvPr/>
            </p:nvSpPr>
            <p:spPr>
              <a:xfrm>
                <a:off x="488614" y="5175536"/>
                <a:ext cx="2171460" cy="917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4800" b="0" i="1" smtClean="0">
                          <a:solidFill>
                            <a:srgbClr val="FF0000"/>
                          </a:solidFill>
                          <a:latin typeface="Cambria Math" panose="02040503050406030204" pitchFamily="18" charset="0"/>
                        </a:rPr>
                        <m:t>=8</m:t>
                      </m:r>
                      <m:rad>
                        <m:radPr>
                          <m:degHide m:val="on"/>
                          <m:ctrlPr>
                            <a:rPr lang="en-GB" sz="4800" i="1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</m:ctrlPr>
                        </m:radPr>
                        <m:deg/>
                        <m:e>
                          <m:r>
                            <a:rPr lang="en-US" sz="4800" b="0" i="1" smtClean="0">
                              <a:solidFill>
                                <a:srgbClr val="FF0000"/>
                              </a:solidFill>
                              <a:latin typeface="Cambria Math" panose="02040503050406030204" pitchFamily="18" charset="0"/>
                            </a:rPr>
                            <m:t>3</m:t>
                          </m:r>
                        </m:e>
                      </m:rad>
                    </m:oMath>
                  </m:oMathPara>
                </a14:m>
                <a:endParaRPr lang="en-GB" sz="4800" dirty="0">
                  <a:solidFill>
                    <a:srgbClr val="FF0000"/>
                  </a:solidFill>
                </a:endParaRPr>
              </a:p>
            </p:txBody>
          </p:sp>
        </mc:Choice>
        <mc:Fallback>
          <p:sp>
            <p:nvSpPr>
              <p:cNvPr id="8" name="TextBox 7">
                <a:extLst>
                  <a:ext uri="{FF2B5EF4-FFF2-40B4-BE49-F238E27FC236}">
                    <a16:creationId xmlns:a16="http://schemas.microsoft.com/office/drawing/2014/main" id="{84301916-7D2C-439F-89CD-441C83AA156F}"/>
                  </a:ext>
                </a:extLst>
              </p:cNvPr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488614" y="5175536"/>
                <a:ext cx="2171460" cy="917880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GB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9455065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</TotalTime>
  <Words>81</Words>
  <Application>Microsoft Office PowerPoint</Application>
  <PresentationFormat>Widescreen</PresentationFormat>
  <Paragraphs>15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9" baseType="lpstr">
      <vt:lpstr>Arial</vt:lpstr>
      <vt:lpstr>Calibri</vt:lpstr>
      <vt:lpstr>Calibri Light</vt:lpstr>
      <vt:lpstr>Cambria Math</vt:lpstr>
      <vt:lpstr>Office Theme</vt:lpstr>
      <vt:lpstr>PowerPoint Presentation</vt:lpstr>
      <vt:lpstr>PowerPoint Presentation</vt:lpstr>
      <vt:lpstr>PowerPoint Presentation</vt:lpstr>
      <vt:lpstr>PowerPoint Presentation</vt:lpstr>
    </vt:vector>
  </TitlesOfParts>
  <Company>DCSCCM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Stewart Gale</dc:creator>
  <cp:lastModifiedBy>Stewart Gale</cp:lastModifiedBy>
  <cp:revision>3</cp:revision>
  <dcterms:created xsi:type="dcterms:W3CDTF">2020-05-11T09:54:48Z</dcterms:created>
  <dcterms:modified xsi:type="dcterms:W3CDTF">2021-11-12T19:22:15Z</dcterms:modified>
</cp:coreProperties>
</file>